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256" r:id="rId2"/>
    <p:sldId id="257" r:id="rId3"/>
    <p:sldId id="266" r:id="rId4"/>
    <p:sldId id="278" r:id="rId5"/>
    <p:sldId id="331" r:id="rId6"/>
    <p:sldId id="334" r:id="rId7"/>
    <p:sldId id="333" r:id="rId8"/>
    <p:sldId id="336" r:id="rId9"/>
    <p:sldId id="332" r:id="rId10"/>
    <p:sldId id="335" r:id="rId11"/>
    <p:sldId id="282" r:id="rId12"/>
    <p:sldId id="288" r:id="rId13"/>
    <p:sldId id="286" r:id="rId14"/>
    <p:sldId id="320" r:id="rId15"/>
    <p:sldId id="321" r:id="rId16"/>
    <p:sldId id="322" r:id="rId17"/>
    <p:sldId id="314" r:id="rId18"/>
    <p:sldId id="324" r:id="rId19"/>
    <p:sldId id="325" r:id="rId20"/>
    <p:sldId id="323" r:id="rId21"/>
    <p:sldId id="315" r:id="rId22"/>
    <p:sldId id="316" r:id="rId23"/>
    <p:sldId id="317" r:id="rId24"/>
    <p:sldId id="318" r:id="rId25"/>
    <p:sldId id="319" r:id="rId26"/>
    <p:sldId id="291" r:id="rId27"/>
    <p:sldId id="292" r:id="rId28"/>
    <p:sldId id="293" r:id="rId29"/>
    <p:sldId id="294" r:id="rId30"/>
    <p:sldId id="295" r:id="rId31"/>
    <p:sldId id="296" r:id="rId32"/>
    <p:sldId id="32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287" r:id="rId51"/>
    <p:sldId id="260"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E7D"/>
    <a:srgbClr val="ED8B00"/>
    <a:srgbClr val="004382"/>
    <a:srgbClr val="00589A"/>
    <a:srgbClr val="006BBC"/>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Estilo Médio 3 - Ênfas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Estilo Escuro 2 - Ênfase 1/Ênfas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Estilo Escuro 2 - Ênfase 5/Ênfase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Estilo Escuro 2 - Ênfase 3/Ênfas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Estilo E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Estilo Médio 4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202B0CA-FC54-4496-8BCA-5EF66A818D29}" styleName="Estilo E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Estilo Claro 3 - Ênfase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78908" autoAdjust="0"/>
  </p:normalViewPr>
  <p:slideViewPr>
    <p:cSldViewPr snapToGrid="0" snapToObjects="1">
      <p:cViewPr varScale="1">
        <p:scale>
          <a:sx n="56" d="100"/>
          <a:sy n="56" d="100"/>
        </p:scale>
        <p:origin x="182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ツ Lucas Scolaro" userId="a396b17332d338ab" providerId="LiveId" clId="{CF650FFA-95B9-4759-B8E7-B6DDEA0329C4}"/>
    <pc:docChg chg="modSld">
      <pc:chgData name="ツ Lucas Scolaro" userId="a396b17332d338ab" providerId="LiveId" clId="{CF650FFA-95B9-4759-B8E7-B6DDEA0329C4}" dt="2022-07-18T21:39:04.841" v="2" actId="1076"/>
      <pc:docMkLst>
        <pc:docMk/>
      </pc:docMkLst>
      <pc:sldChg chg="modSp mod">
        <pc:chgData name="ツ Lucas Scolaro" userId="a396b17332d338ab" providerId="LiveId" clId="{CF650FFA-95B9-4759-B8E7-B6DDEA0329C4}" dt="2022-07-18T21:38:55.458" v="1" actId="20577"/>
        <pc:sldMkLst>
          <pc:docMk/>
          <pc:sldMk cId="24783493" sldId="278"/>
        </pc:sldMkLst>
        <pc:spChg chg="mod">
          <ac:chgData name="ツ Lucas Scolaro" userId="a396b17332d338ab" providerId="LiveId" clId="{CF650FFA-95B9-4759-B8E7-B6DDEA0329C4}" dt="2022-07-18T21:38:55.458" v="1" actId="20577"/>
          <ac:spMkLst>
            <pc:docMk/>
            <pc:sldMk cId="24783493" sldId="278"/>
            <ac:spMk id="2" creationId="{1B119080-AE3C-4A80-8845-1689CB15AA27}"/>
          </ac:spMkLst>
        </pc:spChg>
      </pc:sldChg>
      <pc:sldChg chg="modSp mod">
        <pc:chgData name="ツ Lucas Scolaro" userId="a396b17332d338ab" providerId="LiveId" clId="{CF650FFA-95B9-4759-B8E7-B6DDEA0329C4}" dt="2022-07-18T21:39:04.841" v="2" actId="1076"/>
        <pc:sldMkLst>
          <pc:docMk/>
          <pc:sldMk cId="3773226432" sldId="279"/>
        </pc:sldMkLst>
        <pc:spChg chg="mod">
          <ac:chgData name="ツ Lucas Scolaro" userId="a396b17332d338ab" providerId="LiveId" clId="{CF650FFA-95B9-4759-B8E7-B6DDEA0329C4}" dt="2022-07-18T21:39:04.841" v="2" actId="1076"/>
          <ac:spMkLst>
            <pc:docMk/>
            <pc:sldMk cId="3773226432" sldId="279"/>
            <ac:spMk id="2" creationId="{1B119080-AE3C-4A80-8845-1689CB15AA2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0AA79-4FCC-074F-85E0-CEE218925B64}" type="datetimeFigureOut">
              <a:rPr lang="pt-BR" smtClean="0"/>
              <a:t>25/07/2022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12006-13B0-9343-974D-D1B6F7856FE8}" type="slidenum">
              <a:rPr lang="pt-BR" smtClean="0"/>
              <a:t>‹nº›</a:t>
            </a:fld>
            <a:endParaRPr lang="pt-BR"/>
          </a:p>
        </p:txBody>
      </p:sp>
    </p:spTree>
    <p:extLst>
      <p:ext uri="{BB962C8B-B14F-4D97-AF65-F5344CB8AC3E}">
        <p14:creationId xmlns:p14="http://schemas.microsoft.com/office/powerpoint/2010/main" val="846336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4012006-13B0-9343-974D-D1B6F7856FE8}" type="slidenum">
              <a:rPr lang="pt-BR" smtClean="0"/>
              <a:t>1</a:t>
            </a:fld>
            <a:endParaRPr lang="pt-BR"/>
          </a:p>
        </p:txBody>
      </p:sp>
    </p:spTree>
    <p:extLst>
      <p:ext uri="{BB962C8B-B14F-4D97-AF65-F5344CB8AC3E}">
        <p14:creationId xmlns:p14="http://schemas.microsoft.com/office/powerpoint/2010/main" val="4291651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Compreendem os sistemas de informação – SI, sistemas, softwares, aplicativos, hardware, periféricos,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e não podemos deixar de apresentar um dos fatores mais importantes que fazem parte dos sistemas de informação, as pessoas.</a:t>
            </a:r>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11</a:t>
            </a:fld>
            <a:endParaRPr lang="pt-BR"/>
          </a:p>
        </p:txBody>
      </p:sp>
    </p:spTree>
    <p:extLst>
      <p:ext uri="{BB962C8B-B14F-4D97-AF65-F5344CB8AC3E}">
        <p14:creationId xmlns:p14="http://schemas.microsoft.com/office/powerpoint/2010/main" val="2994647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em uma instituição de ensino, é necessário um sistema que gerencie as informações dos alunos, informações referentes aos professores, cronograma de aulas, frequência, entre outras, de forma a facilitar o processo que utiliza muitas informações distintas, porém relacionadas entre si</a:t>
            </a:r>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12</a:t>
            </a:fld>
            <a:endParaRPr lang="pt-BR"/>
          </a:p>
        </p:txBody>
      </p:sp>
    </p:spTree>
    <p:extLst>
      <p:ext uri="{BB962C8B-B14F-4D97-AF65-F5344CB8AC3E}">
        <p14:creationId xmlns:p14="http://schemas.microsoft.com/office/powerpoint/2010/main" val="1778149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13</a:t>
            </a:fld>
            <a:endParaRPr lang="pt-BR"/>
          </a:p>
        </p:txBody>
      </p:sp>
    </p:spTree>
    <p:extLst>
      <p:ext uri="{BB962C8B-B14F-4D97-AF65-F5344CB8AC3E}">
        <p14:creationId xmlns:p14="http://schemas.microsoft.com/office/powerpoint/2010/main" val="3680916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14</a:t>
            </a:fld>
            <a:endParaRPr lang="pt-BR"/>
          </a:p>
        </p:txBody>
      </p:sp>
    </p:spTree>
    <p:extLst>
      <p:ext uri="{BB962C8B-B14F-4D97-AF65-F5344CB8AC3E}">
        <p14:creationId xmlns:p14="http://schemas.microsoft.com/office/powerpoint/2010/main" val="2103851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15</a:t>
            </a:fld>
            <a:endParaRPr lang="pt-BR"/>
          </a:p>
        </p:txBody>
      </p:sp>
    </p:spTree>
    <p:extLst>
      <p:ext uri="{BB962C8B-B14F-4D97-AF65-F5344CB8AC3E}">
        <p14:creationId xmlns:p14="http://schemas.microsoft.com/office/powerpoint/2010/main" val="296025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16</a:t>
            </a:fld>
            <a:endParaRPr lang="pt-BR"/>
          </a:p>
        </p:txBody>
      </p:sp>
    </p:spTree>
    <p:extLst>
      <p:ext uri="{BB962C8B-B14F-4D97-AF65-F5344CB8AC3E}">
        <p14:creationId xmlns:p14="http://schemas.microsoft.com/office/powerpoint/2010/main" val="2022629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17</a:t>
            </a:fld>
            <a:endParaRPr lang="pt-BR"/>
          </a:p>
        </p:txBody>
      </p:sp>
    </p:spTree>
    <p:extLst>
      <p:ext uri="{BB962C8B-B14F-4D97-AF65-F5344CB8AC3E}">
        <p14:creationId xmlns:p14="http://schemas.microsoft.com/office/powerpoint/2010/main" val="3887180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18</a:t>
            </a:fld>
            <a:endParaRPr lang="pt-BR"/>
          </a:p>
        </p:txBody>
      </p:sp>
    </p:spTree>
    <p:extLst>
      <p:ext uri="{BB962C8B-B14F-4D97-AF65-F5344CB8AC3E}">
        <p14:creationId xmlns:p14="http://schemas.microsoft.com/office/powerpoint/2010/main" val="1061293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19</a:t>
            </a:fld>
            <a:endParaRPr lang="pt-BR"/>
          </a:p>
        </p:txBody>
      </p:sp>
    </p:spTree>
    <p:extLst>
      <p:ext uri="{BB962C8B-B14F-4D97-AF65-F5344CB8AC3E}">
        <p14:creationId xmlns:p14="http://schemas.microsoft.com/office/powerpoint/2010/main" val="2435071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20</a:t>
            </a:fld>
            <a:endParaRPr lang="pt-BR"/>
          </a:p>
        </p:txBody>
      </p:sp>
    </p:spTree>
    <p:extLst>
      <p:ext uri="{BB962C8B-B14F-4D97-AF65-F5344CB8AC3E}">
        <p14:creationId xmlns:p14="http://schemas.microsoft.com/office/powerpoint/2010/main" val="67814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4012006-13B0-9343-974D-D1B6F7856FE8}"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276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21</a:t>
            </a:fld>
            <a:endParaRPr lang="pt-BR"/>
          </a:p>
        </p:txBody>
      </p:sp>
    </p:spTree>
    <p:extLst>
      <p:ext uri="{BB962C8B-B14F-4D97-AF65-F5344CB8AC3E}">
        <p14:creationId xmlns:p14="http://schemas.microsoft.com/office/powerpoint/2010/main" val="3594387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22</a:t>
            </a:fld>
            <a:endParaRPr lang="pt-BR"/>
          </a:p>
        </p:txBody>
      </p:sp>
    </p:spTree>
    <p:extLst>
      <p:ext uri="{BB962C8B-B14F-4D97-AF65-F5344CB8AC3E}">
        <p14:creationId xmlns:p14="http://schemas.microsoft.com/office/powerpoint/2010/main" val="2172727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23</a:t>
            </a:fld>
            <a:endParaRPr lang="pt-BR"/>
          </a:p>
        </p:txBody>
      </p:sp>
    </p:spTree>
    <p:extLst>
      <p:ext uri="{BB962C8B-B14F-4D97-AF65-F5344CB8AC3E}">
        <p14:creationId xmlns:p14="http://schemas.microsoft.com/office/powerpoint/2010/main" val="15421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24</a:t>
            </a:fld>
            <a:endParaRPr lang="pt-BR"/>
          </a:p>
        </p:txBody>
      </p:sp>
    </p:spTree>
    <p:extLst>
      <p:ext uri="{BB962C8B-B14F-4D97-AF65-F5344CB8AC3E}">
        <p14:creationId xmlns:p14="http://schemas.microsoft.com/office/powerpoint/2010/main" val="876051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25</a:t>
            </a:fld>
            <a:endParaRPr lang="pt-BR"/>
          </a:p>
        </p:txBody>
      </p:sp>
    </p:spTree>
    <p:extLst>
      <p:ext uri="{BB962C8B-B14F-4D97-AF65-F5344CB8AC3E}">
        <p14:creationId xmlns:p14="http://schemas.microsoft.com/office/powerpoint/2010/main" val="4123814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26</a:t>
            </a:fld>
            <a:endParaRPr lang="pt-BR"/>
          </a:p>
        </p:txBody>
      </p:sp>
    </p:spTree>
    <p:extLst>
      <p:ext uri="{BB962C8B-B14F-4D97-AF65-F5344CB8AC3E}">
        <p14:creationId xmlns:p14="http://schemas.microsoft.com/office/powerpoint/2010/main" val="3360362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27</a:t>
            </a:fld>
            <a:endParaRPr lang="pt-BR"/>
          </a:p>
        </p:txBody>
      </p:sp>
    </p:spTree>
    <p:extLst>
      <p:ext uri="{BB962C8B-B14F-4D97-AF65-F5344CB8AC3E}">
        <p14:creationId xmlns:p14="http://schemas.microsoft.com/office/powerpoint/2010/main" val="2286833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28</a:t>
            </a:fld>
            <a:endParaRPr lang="pt-BR"/>
          </a:p>
        </p:txBody>
      </p:sp>
    </p:spTree>
    <p:extLst>
      <p:ext uri="{BB962C8B-B14F-4D97-AF65-F5344CB8AC3E}">
        <p14:creationId xmlns:p14="http://schemas.microsoft.com/office/powerpoint/2010/main" val="1293813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29</a:t>
            </a:fld>
            <a:endParaRPr lang="pt-BR"/>
          </a:p>
        </p:txBody>
      </p:sp>
    </p:spTree>
    <p:extLst>
      <p:ext uri="{BB962C8B-B14F-4D97-AF65-F5344CB8AC3E}">
        <p14:creationId xmlns:p14="http://schemas.microsoft.com/office/powerpoint/2010/main" val="4256614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30</a:t>
            </a:fld>
            <a:endParaRPr lang="pt-BR"/>
          </a:p>
        </p:txBody>
      </p:sp>
    </p:spTree>
    <p:extLst>
      <p:ext uri="{BB962C8B-B14F-4D97-AF65-F5344CB8AC3E}">
        <p14:creationId xmlns:p14="http://schemas.microsoft.com/office/powerpoint/2010/main" val="4139835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a:t>
            </a:fld>
            <a:endParaRPr lang="pt-BR"/>
          </a:p>
        </p:txBody>
      </p:sp>
    </p:spTree>
    <p:extLst>
      <p:ext uri="{BB962C8B-B14F-4D97-AF65-F5344CB8AC3E}">
        <p14:creationId xmlns:p14="http://schemas.microsoft.com/office/powerpoint/2010/main" val="195960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31</a:t>
            </a:fld>
            <a:endParaRPr lang="pt-BR"/>
          </a:p>
        </p:txBody>
      </p:sp>
    </p:spTree>
    <p:extLst>
      <p:ext uri="{BB962C8B-B14F-4D97-AF65-F5344CB8AC3E}">
        <p14:creationId xmlns:p14="http://schemas.microsoft.com/office/powerpoint/2010/main" val="569599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Sorteio: </a:t>
            </a:r>
          </a:p>
          <a:p>
            <a:endParaRPr lang="pt-BR" dirty="0"/>
          </a:p>
          <a:p>
            <a:r>
              <a:rPr lang="pt-BR" dirty="0"/>
              <a:t>https://www.invertexto.com/</a:t>
            </a:r>
          </a:p>
          <a:p>
            <a:endParaRPr lang="pt-BR" dirty="0"/>
          </a:p>
          <a:p>
            <a:r>
              <a:rPr lang="pt-BR" dirty="0"/>
              <a:t>https://pt.piliapp.com/random/wheel/</a:t>
            </a:r>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32</a:t>
            </a:fld>
            <a:endParaRPr lang="pt-BR"/>
          </a:p>
        </p:txBody>
      </p:sp>
    </p:spTree>
    <p:extLst>
      <p:ext uri="{BB962C8B-B14F-4D97-AF65-F5344CB8AC3E}">
        <p14:creationId xmlns:p14="http://schemas.microsoft.com/office/powerpoint/2010/main" val="3147589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33</a:t>
            </a:fld>
            <a:endParaRPr lang="pt-BR"/>
          </a:p>
        </p:txBody>
      </p:sp>
    </p:spTree>
    <p:extLst>
      <p:ext uri="{BB962C8B-B14F-4D97-AF65-F5344CB8AC3E}">
        <p14:creationId xmlns:p14="http://schemas.microsoft.com/office/powerpoint/2010/main" val="30489075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34</a:t>
            </a:fld>
            <a:endParaRPr lang="pt-BR"/>
          </a:p>
        </p:txBody>
      </p:sp>
    </p:spTree>
    <p:extLst>
      <p:ext uri="{BB962C8B-B14F-4D97-AF65-F5344CB8AC3E}">
        <p14:creationId xmlns:p14="http://schemas.microsoft.com/office/powerpoint/2010/main" val="1461516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35</a:t>
            </a:fld>
            <a:endParaRPr lang="pt-BR"/>
          </a:p>
        </p:txBody>
      </p:sp>
    </p:spTree>
    <p:extLst>
      <p:ext uri="{BB962C8B-B14F-4D97-AF65-F5344CB8AC3E}">
        <p14:creationId xmlns:p14="http://schemas.microsoft.com/office/powerpoint/2010/main" val="2150495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36</a:t>
            </a:fld>
            <a:endParaRPr lang="pt-BR"/>
          </a:p>
        </p:txBody>
      </p:sp>
    </p:spTree>
    <p:extLst>
      <p:ext uri="{BB962C8B-B14F-4D97-AF65-F5344CB8AC3E}">
        <p14:creationId xmlns:p14="http://schemas.microsoft.com/office/powerpoint/2010/main" val="3119545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37</a:t>
            </a:fld>
            <a:endParaRPr lang="pt-BR"/>
          </a:p>
        </p:txBody>
      </p:sp>
    </p:spTree>
    <p:extLst>
      <p:ext uri="{BB962C8B-B14F-4D97-AF65-F5344CB8AC3E}">
        <p14:creationId xmlns:p14="http://schemas.microsoft.com/office/powerpoint/2010/main" val="585609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38</a:t>
            </a:fld>
            <a:endParaRPr lang="pt-BR"/>
          </a:p>
        </p:txBody>
      </p:sp>
    </p:spTree>
    <p:extLst>
      <p:ext uri="{BB962C8B-B14F-4D97-AF65-F5344CB8AC3E}">
        <p14:creationId xmlns:p14="http://schemas.microsoft.com/office/powerpoint/2010/main" val="593058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39</a:t>
            </a:fld>
            <a:endParaRPr lang="pt-BR"/>
          </a:p>
        </p:txBody>
      </p:sp>
    </p:spTree>
    <p:extLst>
      <p:ext uri="{BB962C8B-B14F-4D97-AF65-F5344CB8AC3E}">
        <p14:creationId xmlns:p14="http://schemas.microsoft.com/office/powerpoint/2010/main" val="3434007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40</a:t>
            </a:fld>
            <a:endParaRPr lang="pt-BR"/>
          </a:p>
        </p:txBody>
      </p:sp>
    </p:spTree>
    <p:extLst>
      <p:ext uri="{BB962C8B-B14F-4D97-AF65-F5344CB8AC3E}">
        <p14:creationId xmlns:p14="http://schemas.microsoft.com/office/powerpoint/2010/main" val="383491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5</a:t>
            </a:fld>
            <a:endParaRPr lang="pt-BR"/>
          </a:p>
        </p:txBody>
      </p:sp>
    </p:spTree>
    <p:extLst>
      <p:ext uri="{BB962C8B-B14F-4D97-AF65-F5344CB8AC3E}">
        <p14:creationId xmlns:p14="http://schemas.microsoft.com/office/powerpoint/2010/main" val="1411673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41</a:t>
            </a:fld>
            <a:endParaRPr lang="pt-BR"/>
          </a:p>
        </p:txBody>
      </p:sp>
    </p:spTree>
    <p:extLst>
      <p:ext uri="{BB962C8B-B14F-4D97-AF65-F5344CB8AC3E}">
        <p14:creationId xmlns:p14="http://schemas.microsoft.com/office/powerpoint/2010/main" val="1950045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42</a:t>
            </a:fld>
            <a:endParaRPr lang="pt-BR"/>
          </a:p>
        </p:txBody>
      </p:sp>
    </p:spTree>
    <p:extLst>
      <p:ext uri="{BB962C8B-B14F-4D97-AF65-F5344CB8AC3E}">
        <p14:creationId xmlns:p14="http://schemas.microsoft.com/office/powerpoint/2010/main" val="3038754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43</a:t>
            </a:fld>
            <a:endParaRPr lang="pt-BR"/>
          </a:p>
        </p:txBody>
      </p:sp>
    </p:spTree>
    <p:extLst>
      <p:ext uri="{BB962C8B-B14F-4D97-AF65-F5344CB8AC3E}">
        <p14:creationId xmlns:p14="http://schemas.microsoft.com/office/powerpoint/2010/main" val="2223303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44</a:t>
            </a:fld>
            <a:endParaRPr lang="pt-BR"/>
          </a:p>
        </p:txBody>
      </p:sp>
    </p:spTree>
    <p:extLst>
      <p:ext uri="{BB962C8B-B14F-4D97-AF65-F5344CB8AC3E}">
        <p14:creationId xmlns:p14="http://schemas.microsoft.com/office/powerpoint/2010/main" val="3751830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45</a:t>
            </a:fld>
            <a:endParaRPr lang="pt-BR"/>
          </a:p>
        </p:txBody>
      </p:sp>
    </p:spTree>
    <p:extLst>
      <p:ext uri="{BB962C8B-B14F-4D97-AF65-F5344CB8AC3E}">
        <p14:creationId xmlns:p14="http://schemas.microsoft.com/office/powerpoint/2010/main" val="2981980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46</a:t>
            </a:fld>
            <a:endParaRPr lang="pt-BR"/>
          </a:p>
        </p:txBody>
      </p:sp>
    </p:spTree>
    <p:extLst>
      <p:ext uri="{BB962C8B-B14F-4D97-AF65-F5344CB8AC3E}">
        <p14:creationId xmlns:p14="http://schemas.microsoft.com/office/powerpoint/2010/main" val="1138706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47</a:t>
            </a:fld>
            <a:endParaRPr lang="pt-BR"/>
          </a:p>
        </p:txBody>
      </p:sp>
    </p:spTree>
    <p:extLst>
      <p:ext uri="{BB962C8B-B14F-4D97-AF65-F5344CB8AC3E}">
        <p14:creationId xmlns:p14="http://schemas.microsoft.com/office/powerpoint/2010/main" val="327133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48</a:t>
            </a:fld>
            <a:endParaRPr lang="pt-BR"/>
          </a:p>
        </p:txBody>
      </p:sp>
    </p:spTree>
    <p:extLst>
      <p:ext uri="{BB962C8B-B14F-4D97-AF65-F5344CB8AC3E}">
        <p14:creationId xmlns:p14="http://schemas.microsoft.com/office/powerpoint/2010/main" val="704220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just">
              <a:spcBef>
                <a:spcPct val="30000"/>
              </a:spcBef>
              <a:spcAft>
                <a:spcPct val="30000"/>
              </a:spcAft>
              <a:buFontTx/>
              <a:buChar char="•"/>
            </a:pPr>
            <a:r>
              <a:rPr lang="pt-PT" b="0" dirty="0">
                <a:cs typeface="Times New Roman" panose="02020603050405020304" pitchFamily="18" charset="0"/>
              </a:rPr>
              <a:t>Complexidade - muitos fatos a ter em conta;</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Incerteza - muitas vezes não se conhecem bem as consequências de determinadas ações;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Existência de múltiplos objetivos - o cumprimento de uns pode atrasar o de outros;</a:t>
            </a:r>
            <a:r>
              <a:rPr lang="en-GB" b="0" dirty="0"/>
              <a:t> </a:t>
            </a:r>
            <a:endParaRPr lang="pt-PT" b="0" dirty="0"/>
          </a:p>
          <a:p>
            <a:pPr algn="just">
              <a:spcBef>
                <a:spcPct val="30000"/>
              </a:spcBef>
              <a:spcAft>
                <a:spcPct val="30000"/>
              </a:spcAft>
              <a:buFontTx/>
              <a:buChar char="•"/>
            </a:pPr>
            <a:r>
              <a:rPr lang="pt-PT" b="0" dirty="0">
                <a:cs typeface="Times New Roman" panose="02020603050405020304" pitchFamily="18" charset="0"/>
              </a:rPr>
              <a:t>Diferentes perspectivas dão origem a diferentes conclusões - pequenas diferenças nas entradas provocam grandes diferenças nos resultados; mais do que uma pessoa está envolvidas na decisão</a:t>
            </a:r>
          </a:p>
          <a:p>
            <a:pPr algn="just">
              <a:spcBef>
                <a:spcPct val="30000"/>
              </a:spcBef>
              <a:spcAft>
                <a:spcPct val="30000"/>
              </a:spcAft>
              <a:buFontTx/>
              <a:buChar char="•"/>
            </a:pPr>
            <a:endParaRPr lang="pt-PT" b="0" dirty="0">
              <a:cs typeface="Times New Roman" panose="02020603050405020304" pitchFamily="18" charset="0"/>
            </a:endParaRPr>
          </a:p>
          <a:p>
            <a:pPr algn="just">
              <a:spcBef>
                <a:spcPct val="30000"/>
              </a:spcBef>
              <a:spcAft>
                <a:spcPct val="30000"/>
              </a:spcAft>
              <a:buFontTx/>
              <a:buChar char="•"/>
            </a:pPr>
            <a:r>
              <a:rPr lang="pt-PT" b="0" dirty="0">
                <a:cs typeface="Times New Roman" panose="02020603050405020304" pitchFamily="18" charset="0"/>
              </a:rPr>
              <a:t>E tudo isso</a:t>
            </a:r>
            <a:r>
              <a:rPr lang="pt-PT" b="0" baseline="0" dirty="0">
                <a:cs typeface="Times New Roman" panose="02020603050405020304" pitchFamily="18" charset="0"/>
              </a:rPr>
              <a:t> tem a ver com os tipos de problemas que vimos na aula passada... Estruturados, semi estruturados e nao estruturados... Lembram ? Definam cada um deles</a:t>
            </a:r>
          </a:p>
          <a:p>
            <a:pPr algn="just">
              <a:spcBef>
                <a:spcPct val="30000"/>
              </a:spcBef>
              <a:spcAft>
                <a:spcPct val="30000"/>
              </a:spcAft>
              <a:buFontTx/>
              <a:buChar char="•"/>
            </a:pPr>
            <a:r>
              <a:rPr lang="pt-BR" dirty="0"/>
              <a:t>Estruturada: problemas rotineiros e repetitivos...existe </a:t>
            </a:r>
            <a:r>
              <a:rPr lang="pt-BR" dirty="0" err="1"/>
              <a:t>uam</a:t>
            </a:r>
            <a:r>
              <a:rPr lang="pt-BR" dirty="0"/>
              <a:t> receita para sua solução e os critérios de decisão são bem definidos</a:t>
            </a:r>
          </a:p>
          <a:p>
            <a:pPr algn="just">
              <a:spcBef>
                <a:spcPct val="30000"/>
              </a:spcBef>
              <a:spcAft>
                <a:spcPct val="30000"/>
              </a:spcAft>
              <a:buFontTx/>
              <a:buChar char="•"/>
            </a:pPr>
            <a:r>
              <a:rPr lang="pt-BR" dirty="0"/>
              <a:t>Não estruturada: problemas que não acontecem com frequência, cada decisão</a:t>
            </a:r>
            <a:r>
              <a:rPr lang="pt-BR" baseline="0" dirty="0"/>
              <a:t> e nova e não há um padrão de solução</a:t>
            </a:r>
          </a:p>
          <a:p>
            <a:pPr algn="just">
              <a:spcBef>
                <a:spcPct val="30000"/>
              </a:spcBef>
              <a:spcAft>
                <a:spcPct val="30000"/>
              </a:spcAft>
              <a:buFontTx/>
              <a:buChar char="•"/>
            </a:pPr>
            <a:r>
              <a:rPr lang="pt-BR" dirty="0" err="1"/>
              <a:t>Semi-Estruturada</a:t>
            </a:r>
            <a:r>
              <a:rPr lang="pt-BR" dirty="0"/>
              <a:t>: Combinação de uma solução pré-definida com uma decisão individual.</a:t>
            </a:r>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49</a:t>
            </a:fld>
            <a:endParaRPr lang="pt-BR"/>
          </a:p>
        </p:txBody>
      </p:sp>
    </p:spTree>
    <p:extLst>
      <p:ext uri="{BB962C8B-B14F-4D97-AF65-F5344CB8AC3E}">
        <p14:creationId xmlns:p14="http://schemas.microsoft.com/office/powerpoint/2010/main" val="2490930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Acessem kahoot.it</a:t>
            </a:r>
          </a:p>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50</a:t>
            </a:fld>
            <a:endParaRPr lang="pt-BR"/>
          </a:p>
        </p:txBody>
      </p:sp>
    </p:spTree>
    <p:extLst>
      <p:ext uri="{BB962C8B-B14F-4D97-AF65-F5344CB8AC3E}">
        <p14:creationId xmlns:p14="http://schemas.microsoft.com/office/powerpoint/2010/main" val="1053810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6</a:t>
            </a:fld>
            <a:endParaRPr lang="pt-BR"/>
          </a:p>
        </p:txBody>
      </p:sp>
    </p:spTree>
    <p:extLst>
      <p:ext uri="{BB962C8B-B14F-4D97-AF65-F5344CB8AC3E}">
        <p14:creationId xmlns:p14="http://schemas.microsoft.com/office/powerpoint/2010/main" val="30366917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4012006-13B0-9343-974D-D1B6F7856FE8}" type="slidenum">
              <a:rPr lang="pt-BR" smtClean="0"/>
              <a:t>51</a:t>
            </a:fld>
            <a:endParaRPr lang="pt-BR"/>
          </a:p>
        </p:txBody>
      </p:sp>
    </p:spTree>
    <p:extLst>
      <p:ext uri="{BB962C8B-B14F-4D97-AF65-F5344CB8AC3E}">
        <p14:creationId xmlns:p14="http://schemas.microsoft.com/office/powerpoint/2010/main" val="2932515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7</a:t>
            </a:fld>
            <a:endParaRPr lang="pt-BR"/>
          </a:p>
        </p:txBody>
      </p:sp>
    </p:spTree>
    <p:extLst>
      <p:ext uri="{BB962C8B-B14F-4D97-AF65-F5344CB8AC3E}">
        <p14:creationId xmlns:p14="http://schemas.microsoft.com/office/powerpoint/2010/main" val="111561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8</a:t>
            </a:fld>
            <a:endParaRPr lang="pt-BR"/>
          </a:p>
        </p:txBody>
      </p:sp>
    </p:spTree>
    <p:extLst>
      <p:ext uri="{BB962C8B-B14F-4D97-AF65-F5344CB8AC3E}">
        <p14:creationId xmlns:p14="http://schemas.microsoft.com/office/powerpoint/2010/main" val="3553792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9</a:t>
            </a:fld>
            <a:endParaRPr lang="pt-BR"/>
          </a:p>
        </p:txBody>
      </p:sp>
    </p:spTree>
    <p:extLst>
      <p:ext uri="{BB962C8B-B14F-4D97-AF65-F5344CB8AC3E}">
        <p14:creationId xmlns:p14="http://schemas.microsoft.com/office/powerpoint/2010/main" val="723811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4012006-13B0-9343-974D-D1B6F7856FE8}" type="slidenum">
              <a:rPr lang="pt-BR" smtClean="0"/>
              <a:t>10</a:t>
            </a:fld>
            <a:endParaRPr lang="pt-BR"/>
          </a:p>
        </p:txBody>
      </p:sp>
    </p:spTree>
    <p:extLst>
      <p:ext uri="{BB962C8B-B14F-4D97-AF65-F5344CB8AC3E}">
        <p14:creationId xmlns:p14="http://schemas.microsoft.com/office/powerpoint/2010/main" val="1370960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F9344B4-9850-F84E-AF53-CD3E9423C711}" type="datetimeFigureOut">
              <a:rPr lang="pt-BR" smtClean="0"/>
              <a:t>25/07/2022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1176649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F9344B4-9850-F84E-AF53-CD3E9423C711}" type="datetimeFigureOut">
              <a:rPr lang="pt-BR" smtClean="0"/>
              <a:t>25/07/2022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3237963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F9344B4-9850-F84E-AF53-CD3E9423C711}" type="datetimeFigureOut">
              <a:rPr lang="pt-BR" smtClean="0"/>
              <a:t>25/07/2022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3292573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F9344B4-9850-F84E-AF53-CD3E9423C711}" type="datetimeFigureOut">
              <a:rPr lang="pt-BR" smtClean="0"/>
              <a:t>25/07/2022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743306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F9344B4-9850-F84E-AF53-CD3E9423C711}" type="datetimeFigureOut">
              <a:rPr lang="pt-BR" smtClean="0"/>
              <a:t>25/07/2022</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415469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F9344B4-9850-F84E-AF53-CD3E9423C711}" type="datetimeFigureOut">
              <a:rPr lang="pt-BR" smtClean="0"/>
              <a:t>25/07/2022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255485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F9344B4-9850-F84E-AF53-CD3E9423C711}" type="datetimeFigureOut">
              <a:rPr lang="pt-BR" smtClean="0"/>
              <a:t>25/07/2022</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2734753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F9344B4-9850-F84E-AF53-CD3E9423C711}" type="datetimeFigureOut">
              <a:rPr lang="pt-BR" smtClean="0"/>
              <a:t>25/07/2022</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3453981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9344B4-9850-F84E-AF53-CD3E9423C711}" type="datetimeFigureOut">
              <a:rPr lang="pt-BR" smtClean="0"/>
              <a:t>25/07/2022</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1170613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F9344B4-9850-F84E-AF53-CD3E9423C711}" type="datetimeFigureOut">
              <a:rPr lang="pt-BR" smtClean="0"/>
              <a:t>25/07/2022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336644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F9344B4-9850-F84E-AF53-CD3E9423C711}" type="datetimeFigureOut">
              <a:rPr lang="pt-BR" smtClean="0"/>
              <a:t>25/07/2022</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57D5177-FEBC-BE45-ABC7-E7850195CA8B}" type="slidenum">
              <a:rPr lang="pt-BR" smtClean="0"/>
              <a:t>‹nº›</a:t>
            </a:fld>
            <a:endParaRPr lang="pt-BR"/>
          </a:p>
        </p:txBody>
      </p:sp>
    </p:spTree>
    <p:extLst>
      <p:ext uri="{BB962C8B-B14F-4D97-AF65-F5344CB8AC3E}">
        <p14:creationId xmlns:p14="http://schemas.microsoft.com/office/powerpoint/2010/main" val="332456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9344B4-9850-F84E-AF53-CD3E9423C711}" type="datetimeFigureOut">
              <a:rPr lang="pt-BR" smtClean="0"/>
              <a:t>25/07/2022</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D5177-FEBC-BE45-ABC7-E7850195CA8B}" type="slidenum">
              <a:rPr lang="pt-BR" smtClean="0"/>
              <a:t>‹nº›</a:t>
            </a:fld>
            <a:endParaRPr lang="pt-BR"/>
          </a:p>
        </p:txBody>
      </p:sp>
    </p:spTree>
    <p:extLst>
      <p:ext uri="{BB962C8B-B14F-4D97-AF65-F5344CB8AC3E}">
        <p14:creationId xmlns:p14="http://schemas.microsoft.com/office/powerpoint/2010/main" val="388487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salario.com.br/profissao/dba-cbo-21230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FBF7E0-80B7-554A-B9CB-C075A8F357C4}"/>
              </a:ext>
            </a:extLst>
          </p:cNvPr>
          <p:cNvSpPr>
            <a:spLocks noGrp="1"/>
          </p:cNvSpPr>
          <p:nvPr>
            <p:ph type="ctrTitle"/>
          </p:nvPr>
        </p:nvSpPr>
        <p:spPr>
          <a:xfrm>
            <a:off x="685800" y="2286000"/>
            <a:ext cx="7772400" cy="1806606"/>
          </a:xfrm>
        </p:spPr>
        <p:txBody>
          <a:bodyPr>
            <a:noAutofit/>
          </a:bodyPr>
          <a:lstStyle/>
          <a:p>
            <a:r>
              <a:rPr lang="pt-BR" sz="4400" b="1" dirty="0">
                <a:solidFill>
                  <a:srgbClr val="ED8B00"/>
                </a:solidFill>
                <a:latin typeface="+mn-lt"/>
                <a:cs typeface="Calibri" panose="020F0502020204030204" pitchFamily="34" charset="0"/>
              </a:rPr>
              <a:t>Desenvolvimento de Sistemas de Informação</a:t>
            </a:r>
            <a:br>
              <a:rPr lang="pt-BR" sz="4400" b="1" dirty="0">
                <a:solidFill>
                  <a:srgbClr val="ED8B00"/>
                </a:solidFill>
                <a:latin typeface="+mn-lt"/>
                <a:cs typeface="Calibri" panose="020F0502020204030204" pitchFamily="34" charset="0"/>
              </a:rPr>
            </a:br>
            <a:endParaRPr lang="pt-BR" sz="4400" b="1" dirty="0">
              <a:solidFill>
                <a:srgbClr val="ED8B00"/>
              </a:solidFill>
              <a:latin typeface="+mn-lt"/>
              <a:cs typeface="Calibri" panose="020F0502020204030204" pitchFamily="34" charset="0"/>
            </a:endParaRPr>
          </a:p>
        </p:txBody>
      </p:sp>
      <p:sp>
        <p:nvSpPr>
          <p:cNvPr id="4" name="Subtítulo 3"/>
          <p:cNvSpPr>
            <a:spLocks noGrp="1"/>
          </p:cNvSpPr>
          <p:nvPr>
            <p:ph type="subTitle" idx="1"/>
          </p:nvPr>
        </p:nvSpPr>
        <p:spPr>
          <a:xfrm>
            <a:off x="1143000" y="3408949"/>
            <a:ext cx="6858000" cy="1655762"/>
          </a:xfrm>
        </p:spPr>
        <p:txBody>
          <a:bodyPr/>
          <a:lstStyle/>
          <a:p>
            <a:pPr algn="ctr"/>
            <a:endParaRPr lang="pt-BR" dirty="0">
              <a:solidFill>
                <a:schemeClr val="bg1"/>
              </a:solidFill>
            </a:endParaRPr>
          </a:p>
          <a:p>
            <a:pPr algn="ctr"/>
            <a:r>
              <a:rPr lang="pt-BR" sz="2500" dirty="0">
                <a:solidFill>
                  <a:schemeClr val="bg1"/>
                </a:solidFill>
              </a:rPr>
              <a:t>Prof. Lucas Scolaro</a:t>
            </a:r>
          </a:p>
          <a:p>
            <a:pPr algn="ctr"/>
            <a:r>
              <a:rPr lang="pt-BR" dirty="0">
                <a:solidFill>
                  <a:schemeClr val="bg1"/>
                </a:solidFill>
              </a:rPr>
              <a:t>lucas.scolaro@prof.sc.senac.br</a:t>
            </a:r>
            <a:endParaRPr lang="pt-BR" dirty="0"/>
          </a:p>
        </p:txBody>
      </p:sp>
    </p:spTree>
    <p:extLst>
      <p:ext uri="{BB962C8B-B14F-4D97-AF65-F5344CB8AC3E}">
        <p14:creationId xmlns:p14="http://schemas.microsoft.com/office/powerpoint/2010/main" val="2511551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Sobre a disciplina:</a:t>
            </a:r>
          </a:p>
        </p:txBody>
      </p:sp>
      <p:pic>
        <p:nvPicPr>
          <p:cNvPr id="3074" name="Picture 2">
            <a:extLst>
              <a:ext uri="{FF2B5EF4-FFF2-40B4-BE49-F238E27FC236}">
                <a16:creationId xmlns:a16="http://schemas.microsoft.com/office/drawing/2014/main" id="{5AB0E8DB-1D2D-4DFF-BABE-D85443216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1938"/>
            <a:ext cx="9144000" cy="6332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847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33267" y="127491"/>
            <a:ext cx="6415603" cy="1450757"/>
          </a:xfrm>
        </p:spPr>
        <p:txBody>
          <a:bodyPr>
            <a:normAutofit/>
          </a:bodyPr>
          <a:lstStyle/>
          <a:p>
            <a:r>
              <a:rPr lang="pt-BR" sz="4000" b="1" dirty="0">
                <a:solidFill>
                  <a:schemeClr val="accent2"/>
                </a:solidFill>
                <a:latin typeface="+mn-lt"/>
                <a:ea typeface="+mn-ea"/>
                <a:cs typeface="+mn-cs"/>
              </a:rPr>
              <a:t>Sistema de Informação</a:t>
            </a:r>
          </a:p>
        </p:txBody>
      </p:sp>
      <p:sp>
        <p:nvSpPr>
          <p:cNvPr id="5" name="Espaço Reservado para Conteúdo 1">
            <a:extLst>
              <a:ext uri="{FF2B5EF4-FFF2-40B4-BE49-F238E27FC236}">
                <a16:creationId xmlns:a16="http://schemas.microsoft.com/office/drawing/2014/main" id="{AB17132C-A148-4D87-AB92-5EDC3CBB4CD8}"/>
              </a:ext>
            </a:extLst>
          </p:cNvPr>
          <p:cNvSpPr>
            <a:spLocks noGrp="1"/>
          </p:cNvSpPr>
          <p:nvPr>
            <p:ph idx="1"/>
          </p:nvPr>
        </p:nvSpPr>
        <p:spPr>
          <a:xfrm>
            <a:off x="628650" y="2880107"/>
            <a:ext cx="7886700" cy="3682338"/>
          </a:xfrm>
        </p:spPr>
        <p:txBody>
          <a:bodyPr>
            <a:normAutofit/>
          </a:bodyPr>
          <a:lstStyle/>
          <a:p>
            <a:pPr>
              <a:buClr>
                <a:srgbClr val="ED8B00"/>
              </a:buClr>
              <a:buFont typeface="Wingdings" panose="05000000000000000000" pitchFamily="2" charset="2"/>
              <a:buChar char="ü"/>
            </a:pPr>
            <a:r>
              <a:rPr lang="pt-BR" sz="2400" dirty="0"/>
              <a:t> </a:t>
            </a:r>
            <a:r>
              <a:rPr lang="pt-BR" sz="2400" b="1" dirty="0"/>
              <a:t>Definição: </a:t>
            </a:r>
            <a:r>
              <a:rPr lang="pt-BR" sz="2400" dirty="0"/>
              <a:t>Ferramenta de gerenciamento, controle e disseminação de todos os dados e informações da organização </a:t>
            </a:r>
            <a:r>
              <a:rPr lang="pt-BR" altLang="pt-BR" sz="2400" dirty="0"/>
              <a:t>para apoiar o controle e a tomada de decisão em uma organização.</a:t>
            </a:r>
            <a:endParaRPr lang="pt-BR" sz="2400" dirty="0"/>
          </a:p>
        </p:txBody>
      </p:sp>
      <p:pic>
        <p:nvPicPr>
          <p:cNvPr id="10" name="Imagem 2">
            <a:extLst>
              <a:ext uri="{FF2B5EF4-FFF2-40B4-BE49-F238E27FC236}">
                <a16:creationId xmlns:a16="http://schemas.microsoft.com/office/drawing/2014/main" id="{3748EAD3-450D-47DD-82B3-FA970C798882}"/>
              </a:ext>
            </a:extLst>
          </p:cNvPr>
          <p:cNvPicPr/>
          <p:nvPr/>
        </p:nvPicPr>
        <p:blipFill>
          <a:blip r:embed="rId4"/>
          <a:srcRect l="13880" t="26409" r="13880" b="26135"/>
          <a:stretch/>
        </p:blipFill>
        <p:spPr>
          <a:xfrm>
            <a:off x="7048870" y="5193765"/>
            <a:ext cx="1712820" cy="1124830"/>
          </a:xfrm>
          <a:prstGeom prst="rect">
            <a:avLst/>
          </a:prstGeom>
          <a:ln>
            <a:noFill/>
          </a:ln>
        </p:spPr>
      </p:pic>
    </p:spTree>
    <p:extLst>
      <p:ext uri="{BB962C8B-B14F-4D97-AF65-F5344CB8AC3E}">
        <p14:creationId xmlns:p14="http://schemas.microsoft.com/office/powerpoint/2010/main" val="2301872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33267" y="127491"/>
            <a:ext cx="6415603" cy="1450757"/>
          </a:xfrm>
        </p:spPr>
        <p:txBody>
          <a:bodyPr>
            <a:normAutofit/>
          </a:bodyPr>
          <a:lstStyle/>
          <a:p>
            <a:r>
              <a:rPr lang="pt-BR" sz="4000" b="1" dirty="0">
                <a:solidFill>
                  <a:schemeClr val="accent2"/>
                </a:solidFill>
                <a:latin typeface="+mn-lt"/>
                <a:ea typeface="+mn-ea"/>
                <a:cs typeface="+mn-cs"/>
              </a:rPr>
              <a:t>Características dos SI</a:t>
            </a:r>
          </a:p>
        </p:txBody>
      </p:sp>
      <p:sp>
        <p:nvSpPr>
          <p:cNvPr id="5" name="Espaço Reservado para Conteúdo 1">
            <a:extLst>
              <a:ext uri="{FF2B5EF4-FFF2-40B4-BE49-F238E27FC236}">
                <a16:creationId xmlns:a16="http://schemas.microsoft.com/office/drawing/2014/main" id="{AB17132C-A148-4D87-AB92-5EDC3CBB4CD8}"/>
              </a:ext>
            </a:extLst>
          </p:cNvPr>
          <p:cNvSpPr>
            <a:spLocks noGrp="1"/>
          </p:cNvSpPr>
          <p:nvPr>
            <p:ph idx="1"/>
          </p:nvPr>
        </p:nvSpPr>
        <p:spPr>
          <a:xfrm>
            <a:off x="633267" y="1757950"/>
            <a:ext cx="7886700" cy="3952568"/>
          </a:xfrm>
        </p:spPr>
        <p:txBody>
          <a:bodyPr>
            <a:normAutofit fontScale="92500" lnSpcReduction="10000"/>
          </a:bodyPr>
          <a:lstStyle/>
          <a:p>
            <a:pPr>
              <a:buClr>
                <a:srgbClr val="ED8B00"/>
              </a:buClr>
              <a:buFont typeface="Wingdings" panose="05000000000000000000" pitchFamily="2" charset="2"/>
              <a:buChar char="ü"/>
            </a:pPr>
            <a:r>
              <a:rPr lang="pt-BR" sz="2400" dirty="0"/>
              <a:t>  As pessoas são peças fundamentais no processo, pois só elas que alimentam os sistemas com informações.</a:t>
            </a:r>
          </a:p>
          <a:p>
            <a:pPr>
              <a:buClr>
                <a:srgbClr val="ED8B00"/>
              </a:buClr>
              <a:buFont typeface="Wingdings" panose="05000000000000000000" pitchFamily="2" charset="2"/>
              <a:buChar char="ü"/>
            </a:pPr>
            <a:endParaRPr lang="pt-BR" sz="2400" dirty="0"/>
          </a:p>
          <a:p>
            <a:pPr>
              <a:buClr>
                <a:srgbClr val="ED8B00"/>
              </a:buClr>
              <a:buFont typeface="Wingdings" panose="05000000000000000000" pitchFamily="2" charset="2"/>
              <a:buChar char="ü"/>
            </a:pPr>
            <a:endParaRPr lang="pt-BR" sz="2400" dirty="0"/>
          </a:p>
          <a:p>
            <a:pPr>
              <a:buClr>
                <a:srgbClr val="ED8B00"/>
              </a:buClr>
              <a:buFont typeface="Wingdings" panose="05000000000000000000" pitchFamily="2" charset="2"/>
              <a:buChar char="ü"/>
            </a:pPr>
            <a:endParaRPr lang="pt-BR" sz="2400" dirty="0"/>
          </a:p>
          <a:p>
            <a:pPr>
              <a:buClr>
                <a:srgbClr val="ED8B00"/>
              </a:buClr>
              <a:buFont typeface="Wingdings" panose="05000000000000000000" pitchFamily="2" charset="2"/>
              <a:buChar char="ü"/>
            </a:pPr>
            <a:endParaRPr lang="pt-BR" sz="2400" dirty="0"/>
          </a:p>
          <a:p>
            <a:pPr>
              <a:buClr>
                <a:srgbClr val="ED8B00"/>
              </a:buClr>
              <a:buFont typeface="Wingdings" panose="05000000000000000000" pitchFamily="2" charset="2"/>
              <a:buChar char="ü"/>
            </a:pPr>
            <a:endParaRPr lang="pt-BR" sz="2400" dirty="0"/>
          </a:p>
          <a:p>
            <a:pPr>
              <a:buClr>
                <a:srgbClr val="ED8B00"/>
              </a:buClr>
              <a:buFont typeface="Wingdings" panose="05000000000000000000" pitchFamily="2" charset="2"/>
              <a:buChar char="ü"/>
            </a:pPr>
            <a:endParaRPr lang="pt-BR" sz="2400" dirty="0"/>
          </a:p>
          <a:p>
            <a:pPr>
              <a:buClr>
                <a:srgbClr val="ED8B00"/>
              </a:buClr>
              <a:buFont typeface="Wingdings" panose="05000000000000000000" pitchFamily="2" charset="2"/>
              <a:buChar char="ü"/>
            </a:pPr>
            <a:r>
              <a:rPr lang="pt-BR" sz="2400" dirty="0"/>
              <a:t> </a:t>
            </a:r>
            <a:r>
              <a:rPr lang="pt-BR" sz="2400" i="1" dirty="0"/>
              <a:t>Feedback</a:t>
            </a:r>
            <a:r>
              <a:rPr lang="pt-BR" sz="2400" dirty="0"/>
              <a:t>: Retorno da informação ou do processo realizado, comumente usado no meio empresarial.</a:t>
            </a:r>
          </a:p>
        </p:txBody>
      </p:sp>
      <p:sp>
        <p:nvSpPr>
          <p:cNvPr id="6" name="Retângulo de cantos arredondados 6">
            <a:extLst>
              <a:ext uri="{FF2B5EF4-FFF2-40B4-BE49-F238E27FC236}">
                <a16:creationId xmlns:a16="http://schemas.microsoft.com/office/drawing/2014/main" id="{5AA74C31-A713-429F-9F40-26C40001CAF5}"/>
              </a:ext>
            </a:extLst>
          </p:cNvPr>
          <p:cNvSpPr/>
          <p:nvPr/>
        </p:nvSpPr>
        <p:spPr>
          <a:xfrm>
            <a:off x="624033" y="3201167"/>
            <a:ext cx="2114550" cy="7429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ENTRADAS</a:t>
            </a:r>
          </a:p>
        </p:txBody>
      </p:sp>
      <p:sp>
        <p:nvSpPr>
          <p:cNvPr id="8" name="Retângulo de cantos arredondados 7">
            <a:extLst>
              <a:ext uri="{FF2B5EF4-FFF2-40B4-BE49-F238E27FC236}">
                <a16:creationId xmlns:a16="http://schemas.microsoft.com/office/drawing/2014/main" id="{7F6B6F9E-4FBC-4944-BB59-1CD88BCE097C}"/>
              </a:ext>
            </a:extLst>
          </p:cNvPr>
          <p:cNvSpPr/>
          <p:nvPr/>
        </p:nvSpPr>
        <p:spPr>
          <a:xfrm>
            <a:off x="6252831" y="3201167"/>
            <a:ext cx="2114550" cy="7429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SAÍDAS</a:t>
            </a:r>
          </a:p>
        </p:txBody>
      </p:sp>
      <p:sp>
        <p:nvSpPr>
          <p:cNvPr id="9" name="Divisa 8">
            <a:extLst>
              <a:ext uri="{FF2B5EF4-FFF2-40B4-BE49-F238E27FC236}">
                <a16:creationId xmlns:a16="http://schemas.microsoft.com/office/drawing/2014/main" id="{70FD3B32-BA23-4493-8233-6F38635D08BE}"/>
              </a:ext>
            </a:extLst>
          </p:cNvPr>
          <p:cNvSpPr/>
          <p:nvPr/>
        </p:nvSpPr>
        <p:spPr>
          <a:xfrm>
            <a:off x="2942998" y="3405954"/>
            <a:ext cx="266700" cy="333375"/>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solidFill>
                <a:schemeClr val="tx1"/>
              </a:solidFill>
            </a:endParaRPr>
          </a:p>
        </p:txBody>
      </p:sp>
      <p:sp>
        <p:nvSpPr>
          <p:cNvPr id="10" name="Divisa 9">
            <a:extLst>
              <a:ext uri="{FF2B5EF4-FFF2-40B4-BE49-F238E27FC236}">
                <a16:creationId xmlns:a16="http://schemas.microsoft.com/office/drawing/2014/main" id="{743F7FFD-40A2-4305-930C-86C243120B26}"/>
              </a:ext>
            </a:extLst>
          </p:cNvPr>
          <p:cNvSpPr/>
          <p:nvPr/>
        </p:nvSpPr>
        <p:spPr>
          <a:xfrm>
            <a:off x="5733401" y="3405954"/>
            <a:ext cx="266700" cy="333375"/>
          </a:xfrm>
          <a:prstGeom prst="chevr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solidFill>
                <a:schemeClr val="tx1"/>
              </a:solidFill>
            </a:endParaRPr>
          </a:p>
        </p:txBody>
      </p:sp>
      <p:sp>
        <p:nvSpPr>
          <p:cNvPr id="14" name="Retângulo de cantos arredondados 6">
            <a:extLst>
              <a:ext uri="{FF2B5EF4-FFF2-40B4-BE49-F238E27FC236}">
                <a16:creationId xmlns:a16="http://schemas.microsoft.com/office/drawing/2014/main" id="{35AE4C38-6CDF-487B-86E9-3DAF293B625F}"/>
              </a:ext>
            </a:extLst>
          </p:cNvPr>
          <p:cNvSpPr/>
          <p:nvPr/>
        </p:nvSpPr>
        <p:spPr>
          <a:xfrm>
            <a:off x="3438432" y="3228691"/>
            <a:ext cx="2114550" cy="74295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PROCESSAMENTO</a:t>
            </a:r>
          </a:p>
        </p:txBody>
      </p:sp>
      <p:pic>
        <p:nvPicPr>
          <p:cNvPr id="15" name="Imagem 2">
            <a:extLst>
              <a:ext uri="{FF2B5EF4-FFF2-40B4-BE49-F238E27FC236}">
                <a16:creationId xmlns:a16="http://schemas.microsoft.com/office/drawing/2014/main" id="{1FB9E91D-4E42-436E-90E1-AF77A33A77FF}"/>
              </a:ext>
            </a:extLst>
          </p:cNvPr>
          <p:cNvPicPr/>
          <p:nvPr/>
        </p:nvPicPr>
        <p:blipFill>
          <a:blip r:embed="rId4"/>
          <a:srcRect l="13880" t="26409" r="13880" b="26135"/>
          <a:stretch/>
        </p:blipFill>
        <p:spPr>
          <a:xfrm>
            <a:off x="7048870" y="5193765"/>
            <a:ext cx="1712820" cy="1124830"/>
          </a:xfrm>
          <a:prstGeom prst="rect">
            <a:avLst/>
          </a:prstGeom>
          <a:ln>
            <a:noFill/>
          </a:ln>
        </p:spPr>
      </p:pic>
    </p:spTree>
    <p:extLst>
      <p:ext uri="{BB962C8B-B14F-4D97-AF65-F5344CB8AC3E}">
        <p14:creationId xmlns:p14="http://schemas.microsoft.com/office/powerpoint/2010/main" val="2065973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33267" y="127491"/>
            <a:ext cx="6415603" cy="1450757"/>
          </a:xfrm>
        </p:spPr>
        <p:txBody>
          <a:bodyPr>
            <a:normAutofit/>
          </a:bodyPr>
          <a:lstStyle/>
          <a:p>
            <a:r>
              <a:rPr lang="pt-BR" sz="4000" b="1" dirty="0">
                <a:solidFill>
                  <a:schemeClr val="accent2"/>
                </a:solidFill>
                <a:latin typeface="+mn-lt"/>
                <a:ea typeface="+mn-ea"/>
                <a:cs typeface="+mn-cs"/>
              </a:rPr>
              <a:t>Eficácia e Eficiência em SI</a:t>
            </a:r>
          </a:p>
        </p:txBody>
      </p:sp>
      <p:sp>
        <p:nvSpPr>
          <p:cNvPr id="9" name="Espaço Reservado para Conteúdo 1">
            <a:extLst>
              <a:ext uri="{FF2B5EF4-FFF2-40B4-BE49-F238E27FC236}">
                <a16:creationId xmlns:a16="http://schemas.microsoft.com/office/drawing/2014/main" id="{92EF62C7-3623-4CB2-90ED-560FE33C60AF}"/>
              </a:ext>
            </a:extLst>
          </p:cNvPr>
          <p:cNvSpPr txBox="1">
            <a:spLocks/>
          </p:cNvSpPr>
          <p:nvPr/>
        </p:nvSpPr>
        <p:spPr>
          <a:xfrm>
            <a:off x="633267" y="2384374"/>
            <a:ext cx="7886700" cy="3682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ED8B00"/>
              </a:buClr>
              <a:buNone/>
            </a:pPr>
            <a:r>
              <a:rPr lang="pt-BR" sz="2400" dirty="0">
                <a:solidFill>
                  <a:srgbClr val="ED8B00"/>
                </a:solidFill>
              </a:rPr>
              <a:t>“ </a:t>
            </a:r>
            <a:r>
              <a:rPr lang="pt-BR" sz="2400" dirty="0"/>
              <a:t>Eficiência diz respeito ao método, Eficácia diz respeito aos resultados</a:t>
            </a:r>
            <a:r>
              <a:rPr lang="pt-BR" sz="2400" dirty="0">
                <a:solidFill>
                  <a:srgbClr val="ED8B00"/>
                </a:solidFill>
              </a:rPr>
              <a:t>“</a:t>
            </a:r>
          </a:p>
        </p:txBody>
      </p:sp>
      <p:pic>
        <p:nvPicPr>
          <p:cNvPr id="6" name="Picture 2" descr="Eficiência e Eficácia - Fernando Mendes">
            <a:extLst>
              <a:ext uri="{FF2B5EF4-FFF2-40B4-BE49-F238E27FC236}">
                <a16:creationId xmlns:a16="http://schemas.microsoft.com/office/drawing/2014/main" id="{91A6F6D4-BF21-4CBE-B880-19B6B4555B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262" b="18837"/>
          <a:stretch/>
        </p:blipFill>
        <p:spPr bwMode="auto">
          <a:xfrm>
            <a:off x="2244108" y="3334994"/>
            <a:ext cx="4487015" cy="196888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2">
            <a:extLst>
              <a:ext uri="{FF2B5EF4-FFF2-40B4-BE49-F238E27FC236}">
                <a16:creationId xmlns:a16="http://schemas.microsoft.com/office/drawing/2014/main" id="{BAF9308C-E2F2-439C-B65A-3C858051D20C}"/>
              </a:ext>
            </a:extLst>
          </p:cNvPr>
          <p:cNvPicPr/>
          <p:nvPr/>
        </p:nvPicPr>
        <p:blipFill>
          <a:blip r:embed="rId5"/>
          <a:srcRect l="13880" t="26409" r="13880" b="26135"/>
          <a:stretch/>
        </p:blipFill>
        <p:spPr>
          <a:xfrm>
            <a:off x="7048870" y="5193765"/>
            <a:ext cx="1712820" cy="1124830"/>
          </a:xfrm>
          <a:prstGeom prst="rect">
            <a:avLst/>
          </a:prstGeom>
          <a:ln>
            <a:noFill/>
          </a:ln>
        </p:spPr>
      </p:pic>
    </p:spTree>
    <p:extLst>
      <p:ext uri="{BB962C8B-B14F-4D97-AF65-F5344CB8AC3E}">
        <p14:creationId xmlns:p14="http://schemas.microsoft.com/office/powerpoint/2010/main" val="1899541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33267" y="127491"/>
            <a:ext cx="6415603" cy="1450757"/>
          </a:xfrm>
        </p:spPr>
        <p:txBody>
          <a:bodyPr>
            <a:normAutofit/>
          </a:bodyPr>
          <a:lstStyle/>
          <a:p>
            <a:r>
              <a:rPr lang="pt-BR" sz="4000" b="1" dirty="0">
                <a:solidFill>
                  <a:schemeClr val="accent2"/>
                </a:solidFill>
                <a:latin typeface="+mn-lt"/>
                <a:ea typeface="+mn-ea"/>
                <a:cs typeface="+mn-cs"/>
              </a:rPr>
              <a:t>Dados x Informação</a:t>
            </a:r>
          </a:p>
        </p:txBody>
      </p:sp>
      <p:sp>
        <p:nvSpPr>
          <p:cNvPr id="11" name="Espaço Reservado para Conteúdo 2">
            <a:extLst>
              <a:ext uri="{FF2B5EF4-FFF2-40B4-BE49-F238E27FC236}">
                <a16:creationId xmlns:a16="http://schemas.microsoft.com/office/drawing/2014/main" id="{E5D2896F-31BD-4D4D-A318-6B04C88CF8B0}"/>
              </a:ext>
            </a:extLst>
          </p:cNvPr>
          <p:cNvSpPr>
            <a:spLocks noGrp="1"/>
          </p:cNvSpPr>
          <p:nvPr>
            <p:ph idx="1"/>
          </p:nvPr>
        </p:nvSpPr>
        <p:spPr>
          <a:xfrm>
            <a:off x="340659" y="2348752"/>
            <a:ext cx="8489575" cy="3520341"/>
          </a:xfrm>
        </p:spPr>
        <p:txBody>
          <a:bodyPr>
            <a:normAutofit/>
          </a:bodyPr>
          <a:lstStyle/>
          <a:p>
            <a:endParaRPr lang="pt-BR" sz="2800" dirty="0"/>
          </a:p>
          <a:p>
            <a:endParaRPr lang="pt-BR" sz="2800" dirty="0"/>
          </a:p>
          <a:p>
            <a:pPr marL="0" indent="0" algn="ctr">
              <a:buNone/>
            </a:pPr>
            <a:r>
              <a:rPr lang="pt-BR" sz="6000" dirty="0">
                <a:solidFill>
                  <a:srgbClr val="0070C0"/>
                </a:solidFill>
              </a:rPr>
              <a:t>6.563,08</a:t>
            </a:r>
          </a:p>
        </p:txBody>
      </p:sp>
    </p:spTree>
    <p:extLst>
      <p:ext uri="{BB962C8B-B14F-4D97-AF65-F5344CB8AC3E}">
        <p14:creationId xmlns:p14="http://schemas.microsoft.com/office/powerpoint/2010/main" val="2757168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33267" y="127491"/>
            <a:ext cx="6415603" cy="1450757"/>
          </a:xfrm>
        </p:spPr>
        <p:txBody>
          <a:bodyPr>
            <a:normAutofit/>
          </a:bodyPr>
          <a:lstStyle/>
          <a:p>
            <a:r>
              <a:rPr lang="pt-BR" sz="4000" b="1" dirty="0">
                <a:solidFill>
                  <a:schemeClr val="accent2"/>
                </a:solidFill>
                <a:latin typeface="+mn-lt"/>
                <a:ea typeface="+mn-ea"/>
                <a:cs typeface="+mn-cs"/>
              </a:rPr>
              <a:t>Dados x Informação</a:t>
            </a:r>
          </a:p>
        </p:txBody>
      </p:sp>
      <p:sp>
        <p:nvSpPr>
          <p:cNvPr id="11" name="Espaço Reservado para Conteúdo 2">
            <a:extLst>
              <a:ext uri="{FF2B5EF4-FFF2-40B4-BE49-F238E27FC236}">
                <a16:creationId xmlns:a16="http://schemas.microsoft.com/office/drawing/2014/main" id="{E5D2896F-31BD-4D4D-A318-6B04C88CF8B0}"/>
              </a:ext>
            </a:extLst>
          </p:cNvPr>
          <p:cNvSpPr>
            <a:spLocks noGrp="1"/>
          </p:cNvSpPr>
          <p:nvPr>
            <p:ph idx="1"/>
          </p:nvPr>
        </p:nvSpPr>
        <p:spPr>
          <a:xfrm>
            <a:off x="340659" y="2348752"/>
            <a:ext cx="8489575" cy="3520341"/>
          </a:xfrm>
        </p:spPr>
        <p:txBody>
          <a:bodyPr>
            <a:normAutofit/>
          </a:bodyPr>
          <a:lstStyle/>
          <a:p>
            <a:endParaRPr lang="pt-BR" sz="2800" dirty="0"/>
          </a:p>
          <a:p>
            <a:endParaRPr lang="pt-BR" sz="2800" dirty="0"/>
          </a:p>
          <a:p>
            <a:pPr marL="0" indent="0" algn="ctr">
              <a:buNone/>
            </a:pPr>
            <a:r>
              <a:rPr lang="pt-BR" sz="6000" dirty="0">
                <a:solidFill>
                  <a:srgbClr val="0070C0"/>
                </a:solidFill>
              </a:rPr>
              <a:t>6.563,08</a:t>
            </a:r>
          </a:p>
        </p:txBody>
      </p:sp>
      <p:cxnSp>
        <p:nvCxnSpPr>
          <p:cNvPr id="5" name="Conector reto 4">
            <a:extLst>
              <a:ext uri="{FF2B5EF4-FFF2-40B4-BE49-F238E27FC236}">
                <a16:creationId xmlns:a16="http://schemas.microsoft.com/office/drawing/2014/main" id="{B81E1194-32BA-4A99-860C-506DE1F6D9C6}"/>
              </a:ext>
            </a:extLst>
          </p:cNvPr>
          <p:cNvCxnSpPr/>
          <p:nvPr/>
        </p:nvCxnSpPr>
        <p:spPr>
          <a:xfrm>
            <a:off x="4761273" y="4166221"/>
            <a:ext cx="0" cy="13974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Conector de seta reta 6">
            <a:extLst>
              <a:ext uri="{FF2B5EF4-FFF2-40B4-BE49-F238E27FC236}">
                <a16:creationId xmlns:a16="http://schemas.microsoft.com/office/drawing/2014/main" id="{0A1AC6E0-7504-4836-9985-386F378D443B}"/>
              </a:ext>
            </a:extLst>
          </p:cNvPr>
          <p:cNvCxnSpPr/>
          <p:nvPr/>
        </p:nvCxnSpPr>
        <p:spPr>
          <a:xfrm flipH="1">
            <a:off x="3524732" y="5563700"/>
            <a:ext cx="125083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B738F630-BAA9-4244-9DBD-A5BBFA0B6166}"/>
              </a:ext>
            </a:extLst>
          </p:cNvPr>
          <p:cNvSpPr txBox="1"/>
          <p:nvPr/>
        </p:nvSpPr>
        <p:spPr>
          <a:xfrm>
            <a:off x="1043288" y="4963535"/>
            <a:ext cx="2214068" cy="1200329"/>
          </a:xfrm>
          <a:prstGeom prst="rect">
            <a:avLst/>
          </a:prstGeom>
          <a:noFill/>
        </p:spPr>
        <p:txBody>
          <a:bodyPr wrap="none" rtlCol="0">
            <a:spAutoFit/>
          </a:bodyPr>
          <a:lstStyle/>
          <a:p>
            <a:r>
              <a:rPr lang="pt-BR" sz="7200" b="1" dirty="0">
                <a:solidFill>
                  <a:srgbClr val="013E7D"/>
                </a:solidFill>
              </a:rPr>
              <a:t>Dado</a:t>
            </a:r>
          </a:p>
        </p:txBody>
      </p:sp>
    </p:spTree>
    <p:extLst>
      <p:ext uri="{BB962C8B-B14F-4D97-AF65-F5344CB8AC3E}">
        <p14:creationId xmlns:p14="http://schemas.microsoft.com/office/powerpoint/2010/main" val="4052816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33267" y="127491"/>
            <a:ext cx="6415603" cy="1450757"/>
          </a:xfrm>
        </p:spPr>
        <p:txBody>
          <a:bodyPr>
            <a:normAutofit/>
          </a:bodyPr>
          <a:lstStyle/>
          <a:p>
            <a:r>
              <a:rPr lang="pt-BR" sz="4000" b="1" dirty="0">
                <a:solidFill>
                  <a:schemeClr val="accent2"/>
                </a:solidFill>
                <a:latin typeface="+mn-lt"/>
                <a:ea typeface="+mn-ea"/>
                <a:cs typeface="+mn-cs"/>
              </a:rPr>
              <a:t>Dados x Informação</a:t>
            </a:r>
          </a:p>
        </p:txBody>
      </p:sp>
      <p:sp>
        <p:nvSpPr>
          <p:cNvPr id="11" name="Espaço Reservado para Conteúdo 2">
            <a:extLst>
              <a:ext uri="{FF2B5EF4-FFF2-40B4-BE49-F238E27FC236}">
                <a16:creationId xmlns:a16="http://schemas.microsoft.com/office/drawing/2014/main" id="{E5D2896F-31BD-4D4D-A318-6B04C88CF8B0}"/>
              </a:ext>
            </a:extLst>
          </p:cNvPr>
          <p:cNvSpPr>
            <a:spLocks noGrp="1"/>
          </p:cNvSpPr>
          <p:nvPr>
            <p:ph idx="1"/>
          </p:nvPr>
        </p:nvSpPr>
        <p:spPr>
          <a:xfrm>
            <a:off x="340659" y="2348752"/>
            <a:ext cx="8489575" cy="3520341"/>
          </a:xfrm>
        </p:spPr>
        <p:txBody>
          <a:bodyPr>
            <a:normAutofit/>
          </a:bodyPr>
          <a:lstStyle/>
          <a:p>
            <a:endParaRPr lang="pt-BR" sz="2800" dirty="0"/>
          </a:p>
          <a:p>
            <a:endParaRPr lang="pt-BR" sz="2800" dirty="0"/>
          </a:p>
          <a:p>
            <a:pPr marL="0" indent="0" algn="ctr">
              <a:buNone/>
            </a:pPr>
            <a:r>
              <a:rPr lang="pt-BR" sz="6000" dirty="0">
                <a:solidFill>
                  <a:srgbClr val="0070C0"/>
                </a:solidFill>
              </a:rPr>
              <a:t>6.563,08</a:t>
            </a:r>
          </a:p>
        </p:txBody>
      </p:sp>
      <p:sp>
        <p:nvSpPr>
          <p:cNvPr id="9" name="Espaço Reservado para Conteúdo 2">
            <a:extLst>
              <a:ext uri="{FF2B5EF4-FFF2-40B4-BE49-F238E27FC236}">
                <a16:creationId xmlns:a16="http://schemas.microsoft.com/office/drawing/2014/main" id="{A8E3C850-0249-4E0D-AF56-DE901A454CBB}"/>
              </a:ext>
            </a:extLst>
          </p:cNvPr>
          <p:cNvSpPr txBox="1">
            <a:spLocks/>
          </p:cNvSpPr>
          <p:nvPr/>
        </p:nvSpPr>
        <p:spPr>
          <a:xfrm>
            <a:off x="633267" y="2429522"/>
            <a:ext cx="10058400" cy="12003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pt-BR" sz="2800" dirty="0"/>
          </a:p>
          <a:p>
            <a:r>
              <a:rPr lang="pt-BR" sz="2800" dirty="0"/>
              <a:t>O salário de um DBA Sênior é de</a:t>
            </a:r>
          </a:p>
          <a:p>
            <a:endParaRPr lang="pt-BR" sz="2800" dirty="0"/>
          </a:p>
          <a:p>
            <a:endParaRPr lang="pt-BR" sz="2800" dirty="0"/>
          </a:p>
          <a:p>
            <a:endParaRPr lang="pt-BR" sz="2800" dirty="0"/>
          </a:p>
          <a:p>
            <a:endParaRPr lang="pt-BR" sz="2800" dirty="0"/>
          </a:p>
        </p:txBody>
      </p:sp>
      <p:sp>
        <p:nvSpPr>
          <p:cNvPr id="10" name="Espaço Reservado para Conteúdo 2">
            <a:extLst>
              <a:ext uri="{FF2B5EF4-FFF2-40B4-BE49-F238E27FC236}">
                <a16:creationId xmlns:a16="http://schemas.microsoft.com/office/drawing/2014/main" id="{C05C0C97-9984-4913-B826-632481E93118}"/>
              </a:ext>
            </a:extLst>
          </p:cNvPr>
          <p:cNvSpPr txBox="1">
            <a:spLocks/>
          </p:cNvSpPr>
          <p:nvPr/>
        </p:nvSpPr>
        <p:spPr>
          <a:xfrm>
            <a:off x="250149" y="6203170"/>
            <a:ext cx="11044765"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pt-BR" sz="1200" dirty="0"/>
              <a:t>Fonte: Cargos e Salários, disponível em: </a:t>
            </a:r>
            <a:r>
              <a:rPr lang="pt-BR" sz="1200" dirty="0">
                <a:hlinkClick r:id="rId4"/>
              </a:rPr>
              <a:t>https://www.salario.com.br/profissao/dba-cbo-212305/</a:t>
            </a:r>
            <a:r>
              <a:rPr lang="pt-BR" sz="1200" dirty="0"/>
              <a:t> acessado em 04/09/2020</a:t>
            </a:r>
          </a:p>
          <a:p>
            <a:endParaRPr lang="pt-BR" dirty="0"/>
          </a:p>
          <a:p>
            <a:endParaRPr lang="pt-BR" dirty="0"/>
          </a:p>
          <a:p>
            <a:endParaRPr lang="pt-BR" dirty="0"/>
          </a:p>
        </p:txBody>
      </p:sp>
      <p:sp>
        <p:nvSpPr>
          <p:cNvPr id="12" name="CaixaDeTexto 11">
            <a:extLst>
              <a:ext uri="{FF2B5EF4-FFF2-40B4-BE49-F238E27FC236}">
                <a16:creationId xmlns:a16="http://schemas.microsoft.com/office/drawing/2014/main" id="{F351F2E7-0176-4ABB-8825-CCEC06E9AC80}"/>
              </a:ext>
            </a:extLst>
          </p:cNvPr>
          <p:cNvSpPr txBox="1"/>
          <p:nvPr/>
        </p:nvSpPr>
        <p:spPr>
          <a:xfrm>
            <a:off x="3355484" y="4316346"/>
            <a:ext cx="5615896" cy="1200329"/>
          </a:xfrm>
          <a:prstGeom prst="rect">
            <a:avLst/>
          </a:prstGeom>
          <a:noFill/>
        </p:spPr>
        <p:txBody>
          <a:bodyPr wrap="none" rtlCol="0">
            <a:spAutoFit/>
          </a:bodyPr>
          <a:lstStyle/>
          <a:p>
            <a:r>
              <a:rPr lang="pt-BR" sz="7200" b="1" dirty="0">
                <a:solidFill>
                  <a:srgbClr val="013E7D"/>
                </a:solidFill>
              </a:rPr>
              <a:t>INFORMAÇÃO</a:t>
            </a:r>
          </a:p>
        </p:txBody>
      </p:sp>
    </p:spTree>
    <p:extLst>
      <p:ext uri="{BB962C8B-B14F-4D97-AF65-F5344CB8AC3E}">
        <p14:creationId xmlns:p14="http://schemas.microsoft.com/office/powerpoint/2010/main" val="329136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Dados x Informação</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2036825"/>
            <a:ext cx="7886700" cy="3575806"/>
          </a:xfrm>
        </p:spPr>
        <p:txBody>
          <a:bodyPr>
            <a:normAutofit/>
          </a:bodyPr>
          <a:lstStyle/>
          <a:p>
            <a:pPr>
              <a:buClr>
                <a:srgbClr val="ED8B00"/>
              </a:buClr>
              <a:buFont typeface="Wingdings" panose="05000000000000000000" pitchFamily="2" charset="2"/>
              <a:buChar char="ü"/>
            </a:pPr>
            <a:r>
              <a:rPr lang="pt-BR" sz="2200" dirty="0"/>
              <a:t> O </a:t>
            </a:r>
            <a:r>
              <a:rPr lang="pt-BR" sz="2200" b="1" dirty="0"/>
              <a:t>dado não possui significado relevante e não conduz a nenhuma compreensão</a:t>
            </a:r>
            <a:r>
              <a:rPr lang="pt-BR" sz="2200" dirty="0"/>
              <a:t>. Representa algo que não tem sentido a princípio. Portanto, não tem valor algum para embasar conclusões, muito menos respaldar decisões.</a:t>
            </a:r>
          </a:p>
          <a:p>
            <a:pPr>
              <a:buClr>
                <a:srgbClr val="ED8B00"/>
              </a:buClr>
              <a:buFont typeface="Wingdings" panose="05000000000000000000" pitchFamily="2" charset="2"/>
              <a:buChar char="ü"/>
            </a:pPr>
            <a:r>
              <a:rPr lang="pt-BR" sz="2200" dirty="0"/>
              <a:t> </a:t>
            </a:r>
            <a:r>
              <a:rPr lang="pt-BR" sz="2200" b="1" dirty="0"/>
              <a:t>A informação é a ordenação e organização dos dados de forma a transmitir significado e compreensão </a:t>
            </a:r>
            <a:r>
              <a:rPr lang="pt-BR" sz="2200" dirty="0"/>
              <a:t>dentro de um determinado contexto. Seria o conjunto ou consolidação dos dados de forma a fundamentar o conhecimento.</a:t>
            </a:r>
          </a:p>
          <a:p>
            <a:pPr>
              <a:buClr>
                <a:srgbClr val="ED8B00"/>
              </a:buClr>
              <a:buFont typeface="Wingdings" panose="05000000000000000000" pitchFamily="2" charset="2"/>
              <a:buChar char="ü"/>
            </a:pPr>
            <a:endParaRPr lang="pt-BR" sz="2400" dirty="0"/>
          </a:p>
        </p:txBody>
      </p:sp>
      <p:pic>
        <p:nvPicPr>
          <p:cNvPr id="9" name="Imagem 8">
            <a:extLst>
              <a:ext uri="{FF2B5EF4-FFF2-40B4-BE49-F238E27FC236}">
                <a16:creationId xmlns:a16="http://schemas.microsoft.com/office/drawing/2014/main" id="{8D711726-2612-4484-B81C-4AAE7418B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3028" y="4340770"/>
            <a:ext cx="2719961" cy="2348091"/>
          </a:xfrm>
          <a:prstGeom prst="rect">
            <a:avLst/>
          </a:prstGeom>
        </p:spPr>
      </p:pic>
    </p:spTree>
    <p:extLst>
      <p:ext uri="{BB962C8B-B14F-4D97-AF65-F5344CB8AC3E}">
        <p14:creationId xmlns:p14="http://schemas.microsoft.com/office/powerpoint/2010/main" val="4232443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Conhecimento</a:t>
            </a:r>
          </a:p>
        </p:txBody>
      </p:sp>
      <p:pic>
        <p:nvPicPr>
          <p:cNvPr id="8" name="Imagem 7">
            <a:extLst>
              <a:ext uri="{FF2B5EF4-FFF2-40B4-BE49-F238E27FC236}">
                <a16:creationId xmlns:a16="http://schemas.microsoft.com/office/drawing/2014/main" id="{8C8982AD-7848-4B95-9562-45BB3C1F70B9}"/>
              </a:ext>
            </a:extLst>
          </p:cNvPr>
          <p:cNvPicPr>
            <a:picLocks noChangeAspect="1"/>
          </p:cNvPicPr>
          <p:nvPr/>
        </p:nvPicPr>
        <p:blipFill>
          <a:blip r:embed="rId4"/>
          <a:stretch>
            <a:fillRect/>
          </a:stretch>
        </p:blipFill>
        <p:spPr>
          <a:xfrm>
            <a:off x="420499" y="2259925"/>
            <a:ext cx="8176885" cy="2733416"/>
          </a:xfrm>
          <a:prstGeom prst="rect">
            <a:avLst/>
          </a:prstGeom>
        </p:spPr>
      </p:pic>
    </p:spTree>
    <p:extLst>
      <p:ext uri="{BB962C8B-B14F-4D97-AF65-F5344CB8AC3E}">
        <p14:creationId xmlns:p14="http://schemas.microsoft.com/office/powerpoint/2010/main" val="71215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0ECD9AE8-93CD-404A-AC65-1C4D39DEF136}"/>
              </a:ext>
            </a:extLst>
          </p:cNvPr>
          <p:cNvPicPr>
            <a:picLocks noChangeAspect="1"/>
          </p:cNvPicPr>
          <p:nvPr/>
        </p:nvPicPr>
        <p:blipFill>
          <a:blip r:embed="rId4"/>
          <a:stretch>
            <a:fillRect/>
          </a:stretch>
        </p:blipFill>
        <p:spPr>
          <a:xfrm>
            <a:off x="3101788" y="3429000"/>
            <a:ext cx="3182292" cy="3042851"/>
          </a:xfrm>
          <a:prstGeom prst="rect">
            <a:avLst/>
          </a:prstGeom>
        </p:spPr>
      </p:pic>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Conhecimento</a:t>
            </a:r>
          </a:p>
        </p:txBody>
      </p:sp>
      <p:sp>
        <p:nvSpPr>
          <p:cNvPr id="5" name="Espaço Reservado para Conteúdo 1">
            <a:extLst>
              <a:ext uri="{FF2B5EF4-FFF2-40B4-BE49-F238E27FC236}">
                <a16:creationId xmlns:a16="http://schemas.microsoft.com/office/drawing/2014/main" id="{2965B466-02EC-469A-9BB4-4118F2DB1D76}"/>
              </a:ext>
            </a:extLst>
          </p:cNvPr>
          <p:cNvSpPr>
            <a:spLocks noGrp="1"/>
          </p:cNvSpPr>
          <p:nvPr>
            <p:ph idx="1"/>
          </p:nvPr>
        </p:nvSpPr>
        <p:spPr>
          <a:xfrm>
            <a:off x="628650" y="1875461"/>
            <a:ext cx="7886700" cy="3575806"/>
          </a:xfrm>
        </p:spPr>
        <p:txBody>
          <a:bodyPr>
            <a:normAutofit/>
          </a:bodyPr>
          <a:lstStyle/>
          <a:p>
            <a:pPr>
              <a:buClr>
                <a:srgbClr val="ED8B00"/>
              </a:buClr>
              <a:buFont typeface="Wingdings" panose="05000000000000000000" pitchFamily="2" charset="2"/>
              <a:buChar char="ü"/>
            </a:pPr>
            <a:r>
              <a:rPr lang="pt-BR" sz="2200" dirty="0"/>
              <a:t> O conhecimento resulta dos dados e informações coletadas, pois, é uma mistura desses elementos, de forma estruturada.</a:t>
            </a:r>
          </a:p>
          <a:p>
            <a:pPr>
              <a:buClr>
                <a:srgbClr val="ED8B00"/>
              </a:buClr>
              <a:buFont typeface="Wingdings" panose="05000000000000000000" pitchFamily="2" charset="2"/>
              <a:buChar char="ü"/>
            </a:pPr>
            <a:r>
              <a:rPr lang="pt-BR" sz="2200" dirty="0"/>
              <a:t>O conhecimento é a crescente de todos os valores, crenças e informações ao longo da vida, ela cresce e vai se modificando com o tempo.</a:t>
            </a:r>
          </a:p>
          <a:p>
            <a:pPr>
              <a:buClr>
                <a:srgbClr val="ED8B00"/>
              </a:buClr>
              <a:buFont typeface="Wingdings" panose="05000000000000000000" pitchFamily="2" charset="2"/>
              <a:buChar char="ü"/>
            </a:pPr>
            <a:endParaRPr lang="pt-BR" sz="2400" dirty="0"/>
          </a:p>
        </p:txBody>
      </p:sp>
    </p:spTree>
    <p:extLst>
      <p:ext uri="{BB962C8B-B14F-4D97-AF65-F5344CB8AC3E}">
        <p14:creationId xmlns:p14="http://schemas.microsoft.com/office/powerpoint/2010/main" val="3212074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D42E9D1F-7204-45C8-AB6B-C67A09A6B04C}"/>
              </a:ext>
            </a:extLst>
          </p:cNvPr>
          <p:cNvSpPr>
            <a:spLocks noGrp="1"/>
          </p:cNvSpPr>
          <p:nvPr>
            <p:ph type="title"/>
          </p:nvPr>
        </p:nvSpPr>
        <p:spPr>
          <a:xfrm>
            <a:off x="628650" y="365127"/>
            <a:ext cx="7886700" cy="691316"/>
          </a:xfrm>
        </p:spPr>
        <p:txBody>
          <a:bodyPr>
            <a:normAutofit fontScale="90000"/>
          </a:bodyPr>
          <a:lstStyle/>
          <a:p>
            <a:r>
              <a:rPr lang="pt-BR" b="1" dirty="0">
                <a:solidFill>
                  <a:srgbClr val="ED8B00"/>
                </a:solidFill>
                <a:latin typeface="+mn-lt"/>
                <a:cs typeface="Calibri" panose="020F0502020204030204" pitchFamily="34" charset="0"/>
              </a:rPr>
              <a:t>Objetivos de hoje:</a:t>
            </a:r>
          </a:p>
        </p:txBody>
      </p:sp>
      <p:sp>
        <p:nvSpPr>
          <p:cNvPr id="7" name="Espaço Reservado para Conteúdo 6">
            <a:extLst>
              <a:ext uri="{FF2B5EF4-FFF2-40B4-BE49-F238E27FC236}">
                <a16:creationId xmlns:a16="http://schemas.microsoft.com/office/drawing/2014/main" id="{01C9C71B-D4D0-449A-A7AA-7FFFF24871A1}"/>
              </a:ext>
            </a:extLst>
          </p:cNvPr>
          <p:cNvSpPr>
            <a:spLocks noGrp="1"/>
          </p:cNvSpPr>
          <p:nvPr>
            <p:ph idx="1"/>
          </p:nvPr>
        </p:nvSpPr>
        <p:spPr>
          <a:xfrm>
            <a:off x="628650" y="1464816"/>
            <a:ext cx="7886700" cy="4712147"/>
          </a:xfrm>
        </p:spPr>
        <p:txBody>
          <a:bodyPr/>
          <a:lstStyle/>
          <a:p>
            <a:pPr marL="806958" lvl="1" indent="-514350">
              <a:buClr>
                <a:schemeClr val="bg2">
                  <a:lumMod val="50000"/>
                </a:schemeClr>
              </a:buClr>
              <a:buFont typeface="+mj-lt"/>
              <a:buAutoNum type="romanUcPeriod"/>
            </a:pPr>
            <a:endParaRPr lang="pt-BR" sz="2800" dirty="0"/>
          </a:p>
          <a:p>
            <a:pPr marL="806958" lvl="1" indent="-514350">
              <a:buClr>
                <a:schemeClr val="bg2">
                  <a:lumMod val="50000"/>
                </a:schemeClr>
              </a:buClr>
              <a:buFont typeface="+mj-lt"/>
              <a:buAutoNum type="romanUcPeriod"/>
            </a:pPr>
            <a:endParaRPr lang="pt-BR" sz="2800" dirty="0"/>
          </a:p>
          <a:p>
            <a:pPr marL="806958" lvl="1" indent="-514350">
              <a:buClr>
                <a:schemeClr val="bg2">
                  <a:lumMod val="50000"/>
                </a:schemeClr>
              </a:buClr>
              <a:buFont typeface="+mj-lt"/>
              <a:buAutoNum type="romanUcPeriod"/>
            </a:pPr>
            <a:r>
              <a:rPr lang="pt-BR" sz="2800" dirty="0">
                <a:solidFill>
                  <a:schemeClr val="bg1"/>
                </a:solidFill>
              </a:rPr>
              <a:t>Feedback.</a:t>
            </a:r>
          </a:p>
          <a:p>
            <a:pPr marL="806958" lvl="1" indent="-514350">
              <a:buClr>
                <a:schemeClr val="bg2">
                  <a:lumMod val="50000"/>
                </a:schemeClr>
              </a:buClr>
              <a:buFont typeface="+mj-lt"/>
              <a:buAutoNum type="romanUcPeriod"/>
            </a:pPr>
            <a:r>
              <a:rPr lang="pt-BR" sz="2800" dirty="0">
                <a:solidFill>
                  <a:schemeClr val="bg1"/>
                </a:solidFill>
              </a:rPr>
              <a:t>Classificação dos SI</a:t>
            </a:r>
          </a:p>
          <a:p>
            <a:pPr marL="806958" lvl="1" indent="-514350">
              <a:buClr>
                <a:schemeClr val="bg2">
                  <a:lumMod val="50000"/>
                </a:schemeClr>
              </a:buClr>
              <a:buFont typeface="+mj-lt"/>
              <a:buAutoNum type="romanUcPeriod"/>
            </a:pPr>
            <a:r>
              <a:rPr lang="pt-BR" sz="2800" dirty="0">
                <a:solidFill>
                  <a:schemeClr val="bg1"/>
                </a:solidFill>
              </a:rPr>
              <a:t>Tomada de Decisão</a:t>
            </a:r>
          </a:p>
          <a:p>
            <a:pPr marL="806958" lvl="1" indent="-514350">
              <a:buClr>
                <a:schemeClr val="bg2">
                  <a:lumMod val="50000"/>
                </a:schemeClr>
              </a:buClr>
              <a:buFont typeface="+mj-lt"/>
              <a:buAutoNum type="romanUcPeriod"/>
            </a:pPr>
            <a:r>
              <a:rPr lang="pt-BR" sz="2800" dirty="0">
                <a:solidFill>
                  <a:schemeClr val="bg1"/>
                </a:solidFill>
              </a:rPr>
              <a:t>Tipos de SI</a:t>
            </a:r>
          </a:p>
          <a:p>
            <a:pPr marL="806958" lvl="1" indent="-514350">
              <a:buClr>
                <a:schemeClr val="bg2">
                  <a:lumMod val="50000"/>
                </a:schemeClr>
              </a:buClr>
              <a:buFont typeface="+mj-lt"/>
              <a:buAutoNum type="romanUcPeriod"/>
            </a:pPr>
            <a:r>
              <a:rPr lang="pt-BR" sz="2800" dirty="0">
                <a:solidFill>
                  <a:schemeClr val="bg1"/>
                </a:solidFill>
              </a:rPr>
              <a:t>Requisitos de Software</a:t>
            </a:r>
          </a:p>
          <a:p>
            <a:pPr marL="806958" lvl="1" indent="-514350">
              <a:buClr>
                <a:schemeClr val="bg2">
                  <a:lumMod val="50000"/>
                </a:schemeClr>
              </a:buClr>
              <a:buFont typeface="+mj-lt"/>
              <a:buAutoNum type="romanUcPeriod"/>
            </a:pPr>
            <a:r>
              <a:rPr lang="pt-BR" sz="2800" dirty="0">
                <a:solidFill>
                  <a:schemeClr val="bg1"/>
                </a:solidFill>
              </a:rPr>
              <a:t>Tipos de Requisitos</a:t>
            </a:r>
          </a:p>
          <a:p>
            <a:pPr marL="806958" lvl="1" indent="-514350">
              <a:buClr>
                <a:schemeClr val="bg2">
                  <a:lumMod val="50000"/>
                </a:schemeClr>
              </a:buClr>
              <a:buFont typeface="+mj-lt"/>
              <a:buAutoNum type="romanUcPeriod"/>
            </a:pPr>
            <a:endParaRPr lang="pt-BR" sz="2800" dirty="0">
              <a:solidFill>
                <a:schemeClr val="bg1"/>
              </a:solidFill>
            </a:endParaRPr>
          </a:p>
          <a:p>
            <a:pPr marL="806958" lvl="1" indent="-514350">
              <a:buClr>
                <a:schemeClr val="bg2">
                  <a:lumMod val="50000"/>
                </a:schemeClr>
              </a:buClr>
              <a:buFont typeface="+mj-lt"/>
              <a:buAutoNum type="romanUcPeriod"/>
            </a:pPr>
            <a:endParaRPr lang="pt-BR" sz="2800" dirty="0">
              <a:solidFill>
                <a:schemeClr val="bg1"/>
              </a:solidFill>
            </a:endParaRPr>
          </a:p>
          <a:p>
            <a:endParaRPr lang="pt-BR" dirty="0"/>
          </a:p>
        </p:txBody>
      </p:sp>
    </p:spTree>
    <p:extLst>
      <p:ext uri="{BB962C8B-B14F-4D97-AF65-F5344CB8AC3E}">
        <p14:creationId xmlns:p14="http://schemas.microsoft.com/office/powerpoint/2010/main" val="2597255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Tomada de Decisão</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2036825"/>
            <a:ext cx="7886700" cy="3575806"/>
          </a:xfrm>
        </p:spPr>
        <p:txBody>
          <a:bodyPr>
            <a:normAutofit/>
          </a:bodyPr>
          <a:lstStyle/>
          <a:p>
            <a:pPr>
              <a:buClr>
                <a:srgbClr val="ED8B00"/>
              </a:buClr>
              <a:buFont typeface="Wingdings" panose="05000000000000000000" pitchFamily="2" charset="2"/>
              <a:buChar char="ü"/>
            </a:pPr>
            <a:r>
              <a:rPr lang="pt-BR" dirty="0"/>
              <a:t> </a:t>
            </a:r>
            <a:r>
              <a:rPr lang="pt-BR" sz="2400" dirty="0"/>
              <a:t>O que é decisão?</a:t>
            </a:r>
          </a:p>
          <a:p>
            <a:pPr lvl="1">
              <a:buClr>
                <a:srgbClr val="ED8B00"/>
              </a:buClr>
              <a:buFont typeface="Wingdings" panose="05000000000000000000" pitchFamily="2" charset="2"/>
              <a:buChar char="§"/>
            </a:pPr>
            <a:r>
              <a:rPr lang="pt-BR" sz="2000" dirty="0"/>
              <a:t>É o processamento de informações por meio de análises lógicas e objetivas.</a:t>
            </a:r>
          </a:p>
          <a:p>
            <a:pPr lvl="1">
              <a:buClr>
                <a:srgbClr val="ED8B00"/>
              </a:buClr>
              <a:buFont typeface="Wingdings" panose="05000000000000000000" pitchFamily="2" charset="2"/>
              <a:buChar char="§"/>
            </a:pPr>
            <a:r>
              <a:rPr lang="pt-BR" sz="2000" dirty="0"/>
              <a:t> É feita após uma análise e compreensão do problema.</a:t>
            </a:r>
          </a:p>
          <a:p>
            <a:pPr lvl="1">
              <a:buClr>
                <a:srgbClr val="ED8B00"/>
              </a:buClr>
              <a:buFont typeface="Wingdings" panose="05000000000000000000" pitchFamily="2" charset="2"/>
              <a:buChar char="§"/>
            </a:pPr>
            <a:r>
              <a:rPr lang="pt-BR" sz="2000" dirty="0"/>
              <a:t> As decisões podem se basear por:</a:t>
            </a:r>
          </a:p>
          <a:p>
            <a:pPr marL="1314450" lvl="2" indent="-400050">
              <a:buClr>
                <a:srgbClr val="ED8B00"/>
              </a:buClr>
              <a:buFont typeface="+mj-lt"/>
              <a:buAutoNum type="romanUcPeriod"/>
            </a:pPr>
            <a:r>
              <a:rPr lang="pt-BR" sz="1800" dirty="0"/>
              <a:t>Dados de históricos </a:t>
            </a:r>
          </a:p>
          <a:p>
            <a:pPr marL="1314450" lvl="2" indent="-400050">
              <a:buClr>
                <a:srgbClr val="ED8B00"/>
              </a:buClr>
              <a:buFont typeface="+mj-lt"/>
              <a:buAutoNum type="romanUcPeriod"/>
            </a:pPr>
            <a:r>
              <a:rPr lang="pt-BR" sz="1800" dirty="0"/>
              <a:t>Experiências individuais</a:t>
            </a:r>
          </a:p>
          <a:p>
            <a:pPr marL="1314450" lvl="2" indent="-400050">
              <a:buClr>
                <a:srgbClr val="ED8B00"/>
              </a:buClr>
              <a:buFont typeface="+mj-lt"/>
              <a:buAutoNum type="romanUcPeriod"/>
            </a:pPr>
            <a:r>
              <a:rPr lang="pt-BR" sz="1800" dirty="0"/>
              <a:t>Impulsos</a:t>
            </a:r>
          </a:p>
          <a:p>
            <a:pPr>
              <a:buClr>
                <a:srgbClr val="ED8B00"/>
              </a:buClr>
              <a:buFont typeface="Wingdings" panose="05000000000000000000" pitchFamily="2" charset="2"/>
              <a:buChar char="ü"/>
            </a:pPr>
            <a:endParaRPr lang="pt-BR" sz="2400" dirty="0"/>
          </a:p>
        </p:txBody>
      </p:sp>
      <p:pic>
        <p:nvPicPr>
          <p:cNvPr id="6" name="Imagem 5">
            <a:extLst>
              <a:ext uri="{FF2B5EF4-FFF2-40B4-BE49-F238E27FC236}">
                <a16:creationId xmlns:a16="http://schemas.microsoft.com/office/drawing/2014/main" id="{BB32638C-3755-4714-B86B-DC321B72D3A2}"/>
              </a:ext>
            </a:extLst>
          </p:cNvPr>
          <p:cNvPicPr>
            <a:picLocks noChangeAspect="1"/>
          </p:cNvPicPr>
          <p:nvPr/>
        </p:nvPicPr>
        <p:blipFill>
          <a:blip r:embed="rId4"/>
          <a:stretch>
            <a:fillRect/>
          </a:stretch>
        </p:blipFill>
        <p:spPr>
          <a:xfrm>
            <a:off x="4435427" y="4957557"/>
            <a:ext cx="4368931" cy="1550971"/>
          </a:xfrm>
          <a:prstGeom prst="rect">
            <a:avLst/>
          </a:prstGeom>
        </p:spPr>
      </p:pic>
    </p:spTree>
    <p:extLst>
      <p:ext uri="{BB962C8B-B14F-4D97-AF65-F5344CB8AC3E}">
        <p14:creationId xmlns:p14="http://schemas.microsoft.com/office/powerpoint/2010/main" val="273731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Fatores que Influenciam</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2036825"/>
            <a:ext cx="7886700" cy="3575806"/>
          </a:xfrm>
        </p:spPr>
        <p:txBody>
          <a:bodyPr>
            <a:normAutofit/>
          </a:bodyPr>
          <a:lstStyle/>
          <a:p>
            <a:pPr>
              <a:buClr>
                <a:srgbClr val="ED8B00"/>
              </a:buClr>
              <a:buFont typeface="Wingdings" panose="05000000000000000000" pitchFamily="2" charset="2"/>
              <a:buChar char="ü"/>
            </a:pPr>
            <a:r>
              <a:rPr lang="pt-BR" dirty="0"/>
              <a:t> </a:t>
            </a:r>
            <a:r>
              <a:rPr lang="pt-BR" sz="2400" dirty="0"/>
              <a:t>A experiência e conhecimento</a:t>
            </a:r>
          </a:p>
          <a:p>
            <a:pPr>
              <a:buClr>
                <a:srgbClr val="ED8B00"/>
              </a:buClr>
              <a:buFont typeface="Wingdings" panose="05000000000000000000" pitchFamily="2" charset="2"/>
              <a:buChar char="ü"/>
            </a:pPr>
            <a:r>
              <a:rPr lang="pt-BR" sz="2400" dirty="0"/>
              <a:t> Informação(que possui)</a:t>
            </a:r>
          </a:p>
          <a:p>
            <a:pPr>
              <a:buClr>
                <a:srgbClr val="ED8B00"/>
              </a:buClr>
              <a:buFont typeface="Wingdings" panose="05000000000000000000" pitchFamily="2" charset="2"/>
              <a:buChar char="ü"/>
            </a:pPr>
            <a:r>
              <a:rPr lang="pt-BR" sz="2400" dirty="0"/>
              <a:t> Tempo(disponível)</a:t>
            </a:r>
          </a:p>
          <a:p>
            <a:pPr>
              <a:buClr>
                <a:srgbClr val="ED8B00"/>
              </a:buClr>
              <a:buFont typeface="Wingdings" panose="05000000000000000000" pitchFamily="2" charset="2"/>
              <a:buChar char="ü"/>
            </a:pPr>
            <a:r>
              <a:rPr lang="pt-BR" sz="2400" dirty="0"/>
              <a:t> Tipo(inédita ou baseada em anteriores)</a:t>
            </a:r>
          </a:p>
          <a:p>
            <a:pPr>
              <a:buClr>
                <a:srgbClr val="ED8B00"/>
              </a:buClr>
              <a:buFont typeface="Wingdings" panose="05000000000000000000" pitchFamily="2" charset="2"/>
              <a:buChar char="ü"/>
            </a:pPr>
            <a:r>
              <a:rPr lang="pt-BR" sz="2400" dirty="0"/>
              <a:t> Risco envolvido</a:t>
            </a:r>
          </a:p>
          <a:p>
            <a:pPr>
              <a:buClr>
                <a:srgbClr val="ED8B00"/>
              </a:buClr>
              <a:buFont typeface="Wingdings" panose="05000000000000000000" pitchFamily="2" charset="2"/>
              <a:buChar char="ü"/>
            </a:pPr>
            <a:r>
              <a:rPr lang="pt-BR" sz="2400" dirty="0"/>
              <a:t> Ferramentas(Conhecimento)</a:t>
            </a:r>
          </a:p>
          <a:p>
            <a:pPr>
              <a:buClr>
                <a:srgbClr val="ED8B00"/>
              </a:buClr>
              <a:buFont typeface="Wingdings" panose="05000000000000000000" pitchFamily="2" charset="2"/>
              <a:buChar char="ü"/>
            </a:pPr>
            <a:r>
              <a:rPr lang="pt-BR" sz="2400" dirty="0"/>
              <a:t> Cargo(Posição e nível)</a:t>
            </a:r>
          </a:p>
          <a:p>
            <a:pPr>
              <a:buClr>
                <a:srgbClr val="ED8B00"/>
              </a:buClr>
              <a:buFont typeface="Wingdings" panose="05000000000000000000" pitchFamily="2" charset="2"/>
              <a:buChar char="ü"/>
            </a:pPr>
            <a:endParaRPr lang="pt-BR" sz="2400" dirty="0"/>
          </a:p>
        </p:txBody>
      </p:sp>
      <p:pic>
        <p:nvPicPr>
          <p:cNvPr id="8" name="Imagem 7">
            <a:extLst>
              <a:ext uri="{FF2B5EF4-FFF2-40B4-BE49-F238E27FC236}">
                <a16:creationId xmlns:a16="http://schemas.microsoft.com/office/drawing/2014/main" id="{87F41C1A-5A52-4F6D-8A39-F45748DCDE3C}"/>
              </a:ext>
            </a:extLst>
          </p:cNvPr>
          <p:cNvPicPr>
            <a:picLocks noChangeAspect="1"/>
          </p:cNvPicPr>
          <p:nvPr/>
        </p:nvPicPr>
        <p:blipFill>
          <a:blip r:embed="rId4"/>
          <a:stretch>
            <a:fillRect/>
          </a:stretch>
        </p:blipFill>
        <p:spPr>
          <a:xfrm>
            <a:off x="4486119" y="4814046"/>
            <a:ext cx="4363427" cy="1703966"/>
          </a:xfrm>
          <a:prstGeom prst="rect">
            <a:avLst/>
          </a:prstGeom>
        </p:spPr>
      </p:pic>
    </p:spTree>
    <p:extLst>
      <p:ext uri="{BB962C8B-B14F-4D97-AF65-F5344CB8AC3E}">
        <p14:creationId xmlns:p14="http://schemas.microsoft.com/office/powerpoint/2010/main" val="4147933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Classificação das Decisões</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2036825"/>
            <a:ext cx="7886700" cy="3575806"/>
          </a:xfrm>
        </p:spPr>
        <p:txBody>
          <a:bodyPr>
            <a:normAutofit/>
          </a:bodyPr>
          <a:lstStyle/>
          <a:p>
            <a:pPr>
              <a:buClr>
                <a:srgbClr val="ED8B00"/>
              </a:buClr>
              <a:buFont typeface="Wingdings" panose="05000000000000000000" pitchFamily="2" charset="2"/>
              <a:buChar char="ü"/>
            </a:pPr>
            <a:r>
              <a:rPr lang="pt-BR" dirty="0"/>
              <a:t> </a:t>
            </a:r>
            <a:r>
              <a:rPr lang="pt-BR" sz="2400" b="1" dirty="0"/>
              <a:t>Estruturada: </a:t>
            </a:r>
            <a:r>
              <a:rPr lang="pt-BR" sz="2400" dirty="0"/>
              <a:t>problemas rotineiros, repetitivos que já possuem soluções predefinidas.</a:t>
            </a:r>
          </a:p>
          <a:p>
            <a:pPr>
              <a:buClr>
                <a:srgbClr val="ED8B00"/>
              </a:buClr>
              <a:buFont typeface="Wingdings" panose="05000000000000000000" pitchFamily="2" charset="2"/>
              <a:buChar char="ü"/>
            </a:pPr>
            <a:endParaRPr lang="pt-BR" sz="2400" dirty="0"/>
          </a:p>
        </p:txBody>
      </p:sp>
      <p:pic>
        <p:nvPicPr>
          <p:cNvPr id="8" name="Imagem 7">
            <a:extLst>
              <a:ext uri="{FF2B5EF4-FFF2-40B4-BE49-F238E27FC236}">
                <a16:creationId xmlns:a16="http://schemas.microsoft.com/office/drawing/2014/main" id="{BBB62301-2B91-4745-B414-43B8A9E39C39}"/>
              </a:ext>
            </a:extLst>
          </p:cNvPr>
          <p:cNvPicPr>
            <a:picLocks noChangeAspect="1"/>
          </p:cNvPicPr>
          <p:nvPr/>
        </p:nvPicPr>
        <p:blipFill>
          <a:blip r:embed="rId4"/>
          <a:stretch>
            <a:fillRect/>
          </a:stretch>
        </p:blipFill>
        <p:spPr>
          <a:xfrm>
            <a:off x="559192" y="3645060"/>
            <a:ext cx="5969000" cy="2871165"/>
          </a:xfrm>
          <a:prstGeom prst="rect">
            <a:avLst/>
          </a:prstGeom>
        </p:spPr>
      </p:pic>
      <p:sp>
        <p:nvSpPr>
          <p:cNvPr id="9" name="Seta em curva para a direita 3">
            <a:extLst>
              <a:ext uri="{FF2B5EF4-FFF2-40B4-BE49-F238E27FC236}">
                <a16:creationId xmlns:a16="http://schemas.microsoft.com/office/drawing/2014/main" id="{F4F0608B-EA79-4892-B125-3CD721209770}"/>
              </a:ext>
            </a:extLst>
          </p:cNvPr>
          <p:cNvSpPr/>
          <p:nvPr/>
        </p:nvSpPr>
        <p:spPr>
          <a:xfrm>
            <a:off x="6779672" y="2884442"/>
            <a:ext cx="800100" cy="13301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Seta em curva para a direita 7">
            <a:extLst>
              <a:ext uri="{FF2B5EF4-FFF2-40B4-BE49-F238E27FC236}">
                <a16:creationId xmlns:a16="http://schemas.microsoft.com/office/drawing/2014/main" id="{BD5D0CA0-D499-40AC-9B4F-D96C9E956EB8}"/>
              </a:ext>
            </a:extLst>
          </p:cNvPr>
          <p:cNvSpPr/>
          <p:nvPr/>
        </p:nvSpPr>
        <p:spPr>
          <a:xfrm rot="10223876">
            <a:off x="7762093" y="2768697"/>
            <a:ext cx="800100" cy="133016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7ADDA3A6-1CD5-4783-9E8E-EA34980E5EB7}"/>
              </a:ext>
            </a:extLst>
          </p:cNvPr>
          <p:cNvSpPr txBox="1"/>
          <p:nvPr/>
        </p:nvSpPr>
        <p:spPr>
          <a:xfrm>
            <a:off x="7300569" y="3364859"/>
            <a:ext cx="807401" cy="369332"/>
          </a:xfrm>
          <a:prstGeom prst="rect">
            <a:avLst/>
          </a:prstGeom>
          <a:noFill/>
        </p:spPr>
        <p:txBody>
          <a:bodyPr wrap="none" rtlCol="0">
            <a:spAutoFit/>
          </a:bodyPr>
          <a:lstStyle/>
          <a:p>
            <a:r>
              <a:rPr lang="pt-BR" b="1" dirty="0"/>
              <a:t>Rotina</a:t>
            </a:r>
          </a:p>
        </p:txBody>
      </p:sp>
      <p:sp>
        <p:nvSpPr>
          <p:cNvPr id="12" name="CaixaDeTexto 11">
            <a:extLst>
              <a:ext uri="{FF2B5EF4-FFF2-40B4-BE49-F238E27FC236}">
                <a16:creationId xmlns:a16="http://schemas.microsoft.com/office/drawing/2014/main" id="{A0403E43-110C-4C51-9FFF-F06B17C66EFC}"/>
              </a:ext>
            </a:extLst>
          </p:cNvPr>
          <p:cNvSpPr txBox="1"/>
          <p:nvPr/>
        </p:nvSpPr>
        <p:spPr>
          <a:xfrm>
            <a:off x="766642" y="3275728"/>
            <a:ext cx="1827552" cy="369332"/>
          </a:xfrm>
          <a:prstGeom prst="rect">
            <a:avLst/>
          </a:prstGeom>
          <a:noFill/>
        </p:spPr>
        <p:txBody>
          <a:bodyPr wrap="none" rtlCol="0">
            <a:spAutoFit/>
          </a:bodyPr>
          <a:lstStyle/>
          <a:p>
            <a:r>
              <a:rPr lang="pt-BR" b="1" dirty="0"/>
              <a:t>Repor o estoque!</a:t>
            </a:r>
          </a:p>
        </p:txBody>
      </p:sp>
    </p:spTree>
    <p:extLst>
      <p:ext uri="{BB962C8B-B14F-4D97-AF65-F5344CB8AC3E}">
        <p14:creationId xmlns:p14="http://schemas.microsoft.com/office/powerpoint/2010/main" val="3021268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8207A8C4-5737-41B8-BFBE-86DF7EB25110}"/>
              </a:ext>
            </a:extLst>
          </p:cNvPr>
          <p:cNvPicPr>
            <a:picLocks noChangeAspect="1"/>
          </p:cNvPicPr>
          <p:nvPr/>
        </p:nvPicPr>
        <p:blipFill rotWithShape="1">
          <a:blip r:embed="rId4"/>
          <a:srcRect b="17785"/>
          <a:stretch/>
        </p:blipFill>
        <p:spPr>
          <a:xfrm>
            <a:off x="1095151" y="3598921"/>
            <a:ext cx="4202990" cy="2753570"/>
          </a:xfrm>
          <a:prstGeom prst="rect">
            <a:avLst/>
          </a:prstGeom>
        </p:spPr>
      </p:pic>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Classificação das Decisões</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834309"/>
            <a:ext cx="7886700" cy="3575806"/>
          </a:xfrm>
        </p:spPr>
        <p:txBody>
          <a:bodyPr>
            <a:normAutofit/>
          </a:bodyPr>
          <a:lstStyle/>
          <a:p>
            <a:pPr>
              <a:buClr>
                <a:srgbClr val="ED8B00"/>
              </a:buClr>
              <a:buFont typeface="Wingdings" panose="05000000000000000000" pitchFamily="2" charset="2"/>
              <a:buChar char="ü"/>
            </a:pPr>
            <a:r>
              <a:rPr lang="pt-BR" dirty="0"/>
              <a:t> </a:t>
            </a:r>
            <a:r>
              <a:rPr lang="pt-BR" sz="2400" b="1" dirty="0"/>
              <a:t>Não estruturada: </a:t>
            </a:r>
            <a:r>
              <a:rPr lang="pt-BR" sz="2400" dirty="0"/>
              <a:t>problemas que não acontecem com frequência ou são excepcionais, que em algumas vezes podem depender do uso de bom senso para tomada da decisão(Oferta de novos serviços, novas contratações ou escolha de projetos).</a:t>
            </a:r>
          </a:p>
          <a:p>
            <a:pPr>
              <a:buClr>
                <a:srgbClr val="ED8B00"/>
              </a:buClr>
              <a:buFont typeface="Wingdings" panose="05000000000000000000" pitchFamily="2" charset="2"/>
              <a:buChar char="ü"/>
            </a:pPr>
            <a:endParaRPr lang="pt-BR" sz="2400" dirty="0"/>
          </a:p>
        </p:txBody>
      </p:sp>
      <p:sp>
        <p:nvSpPr>
          <p:cNvPr id="14" name="CaixaDeTexto 13">
            <a:extLst>
              <a:ext uri="{FF2B5EF4-FFF2-40B4-BE49-F238E27FC236}">
                <a16:creationId xmlns:a16="http://schemas.microsoft.com/office/drawing/2014/main" id="{E3050EE9-940E-4F38-9DBB-CBDA3B98D0C3}"/>
              </a:ext>
            </a:extLst>
          </p:cNvPr>
          <p:cNvSpPr txBox="1"/>
          <p:nvPr/>
        </p:nvSpPr>
        <p:spPr>
          <a:xfrm>
            <a:off x="3479316" y="3963261"/>
            <a:ext cx="1721049" cy="584775"/>
          </a:xfrm>
          <a:prstGeom prst="rect">
            <a:avLst/>
          </a:prstGeom>
          <a:noFill/>
        </p:spPr>
        <p:txBody>
          <a:bodyPr wrap="square" rtlCol="0">
            <a:spAutoFit/>
          </a:bodyPr>
          <a:lstStyle/>
          <a:p>
            <a:r>
              <a:rPr lang="pt-BR" sz="1600" dirty="0"/>
              <a:t>Devemos abrir</a:t>
            </a:r>
          </a:p>
          <a:p>
            <a:r>
              <a:rPr lang="pt-BR" sz="1600" dirty="0"/>
              <a:t>Uma nova vaga?</a:t>
            </a:r>
          </a:p>
        </p:txBody>
      </p:sp>
      <p:sp>
        <p:nvSpPr>
          <p:cNvPr id="15" name="Seta para a direita listrada 4">
            <a:extLst>
              <a:ext uri="{FF2B5EF4-FFF2-40B4-BE49-F238E27FC236}">
                <a16:creationId xmlns:a16="http://schemas.microsoft.com/office/drawing/2014/main" id="{87A0D35C-8283-413E-929F-704ADB223EC2}"/>
              </a:ext>
            </a:extLst>
          </p:cNvPr>
          <p:cNvSpPr/>
          <p:nvPr/>
        </p:nvSpPr>
        <p:spPr>
          <a:xfrm>
            <a:off x="6256431" y="4541153"/>
            <a:ext cx="2400300" cy="758825"/>
          </a:xfrm>
          <a:prstGeom prst="stripedRightArrow">
            <a:avLst>
              <a:gd name="adj1" fmla="val 57531"/>
              <a:gd name="adj2" fmla="val 612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496E1AE6-CB60-4A9C-909A-21631039E6C8}"/>
              </a:ext>
            </a:extLst>
          </p:cNvPr>
          <p:cNvSpPr txBox="1"/>
          <p:nvPr/>
        </p:nvSpPr>
        <p:spPr>
          <a:xfrm>
            <a:off x="6173881" y="4401877"/>
            <a:ext cx="2142318" cy="369332"/>
          </a:xfrm>
          <a:prstGeom prst="rect">
            <a:avLst/>
          </a:prstGeom>
          <a:noFill/>
        </p:spPr>
        <p:txBody>
          <a:bodyPr wrap="none" rtlCol="0">
            <a:spAutoFit/>
          </a:bodyPr>
          <a:lstStyle/>
          <a:p>
            <a:r>
              <a:rPr lang="pt-BR" dirty="0"/>
              <a:t>Cada decisão é nova </a:t>
            </a:r>
          </a:p>
        </p:txBody>
      </p:sp>
    </p:spTree>
    <p:extLst>
      <p:ext uri="{BB962C8B-B14F-4D97-AF65-F5344CB8AC3E}">
        <p14:creationId xmlns:p14="http://schemas.microsoft.com/office/powerpoint/2010/main" val="313902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Classificação das Decisões</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834309"/>
            <a:ext cx="7886700" cy="3575806"/>
          </a:xfrm>
        </p:spPr>
        <p:txBody>
          <a:bodyPr>
            <a:normAutofit/>
          </a:bodyPr>
          <a:lstStyle/>
          <a:p>
            <a:pPr>
              <a:buClr>
                <a:srgbClr val="ED8B00"/>
              </a:buClr>
              <a:buFont typeface="Wingdings" panose="05000000000000000000" pitchFamily="2" charset="2"/>
              <a:buChar char="ü"/>
            </a:pPr>
            <a:r>
              <a:rPr lang="pt-BR" dirty="0"/>
              <a:t> </a:t>
            </a:r>
            <a:r>
              <a:rPr lang="pt-BR" sz="2400" b="1" dirty="0"/>
              <a:t>Semi estruturada:  </a:t>
            </a:r>
            <a:r>
              <a:rPr lang="pt-BR" sz="2400" dirty="0"/>
              <a:t>Combinação de uma solução pré-definida com uma decisão individual. (avaliação de experiência de um funcionário, orçamento de gastos do mês)</a:t>
            </a:r>
          </a:p>
          <a:p>
            <a:pPr>
              <a:buClr>
                <a:srgbClr val="ED8B00"/>
              </a:buClr>
              <a:buFont typeface="Wingdings" panose="05000000000000000000" pitchFamily="2" charset="2"/>
              <a:buChar char="ü"/>
            </a:pPr>
            <a:endParaRPr lang="pt-BR" sz="2400" dirty="0"/>
          </a:p>
        </p:txBody>
      </p:sp>
      <p:pic>
        <p:nvPicPr>
          <p:cNvPr id="9" name="Imagem 8">
            <a:extLst>
              <a:ext uri="{FF2B5EF4-FFF2-40B4-BE49-F238E27FC236}">
                <a16:creationId xmlns:a16="http://schemas.microsoft.com/office/drawing/2014/main" id="{9FB7AD6E-6317-46A0-964D-BD8292D688C2}"/>
              </a:ext>
            </a:extLst>
          </p:cNvPr>
          <p:cNvPicPr>
            <a:picLocks noChangeAspect="1"/>
          </p:cNvPicPr>
          <p:nvPr/>
        </p:nvPicPr>
        <p:blipFill rotWithShape="1">
          <a:blip r:embed="rId4"/>
          <a:srcRect b="5427"/>
          <a:stretch/>
        </p:blipFill>
        <p:spPr>
          <a:xfrm>
            <a:off x="359890" y="3429000"/>
            <a:ext cx="6276457" cy="3095450"/>
          </a:xfrm>
          <a:prstGeom prst="rect">
            <a:avLst/>
          </a:prstGeom>
        </p:spPr>
      </p:pic>
      <p:sp>
        <p:nvSpPr>
          <p:cNvPr id="10" name="CaixaDeTexto 9">
            <a:extLst>
              <a:ext uri="{FF2B5EF4-FFF2-40B4-BE49-F238E27FC236}">
                <a16:creationId xmlns:a16="http://schemas.microsoft.com/office/drawing/2014/main" id="{9D1821C9-B279-4788-AC4B-F768839808B7}"/>
              </a:ext>
            </a:extLst>
          </p:cNvPr>
          <p:cNvSpPr txBox="1"/>
          <p:nvPr/>
        </p:nvSpPr>
        <p:spPr>
          <a:xfrm>
            <a:off x="6300051" y="3636296"/>
            <a:ext cx="2215299" cy="523220"/>
          </a:xfrm>
          <a:prstGeom prst="rect">
            <a:avLst/>
          </a:prstGeom>
          <a:noFill/>
        </p:spPr>
        <p:txBody>
          <a:bodyPr wrap="square" rtlCol="0">
            <a:spAutoFit/>
          </a:bodyPr>
          <a:lstStyle/>
          <a:p>
            <a:r>
              <a:rPr lang="pt-BR" sz="1400" dirty="0"/>
              <a:t>São complexas, tendo –se apenas parte da informação</a:t>
            </a:r>
          </a:p>
        </p:txBody>
      </p:sp>
      <p:grpSp>
        <p:nvGrpSpPr>
          <p:cNvPr id="11" name="Grupo 11">
            <a:extLst>
              <a:ext uri="{FF2B5EF4-FFF2-40B4-BE49-F238E27FC236}">
                <a16:creationId xmlns:a16="http://schemas.microsoft.com/office/drawing/2014/main" id="{34F3D8E4-BAD3-4538-969F-4CABD033C275}"/>
              </a:ext>
            </a:extLst>
          </p:cNvPr>
          <p:cNvGrpSpPr/>
          <p:nvPr/>
        </p:nvGrpSpPr>
        <p:grpSpPr>
          <a:xfrm>
            <a:off x="6394196" y="4233315"/>
            <a:ext cx="1936137" cy="1956761"/>
            <a:chOff x="9941538" y="3986839"/>
            <a:chExt cx="1355512" cy="1465127"/>
          </a:xfrm>
        </p:grpSpPr>
        <p:sp>
          <p:nvSpPr>
            <p:cNvPr id="12" name="Elipse 11">
              <a:extLst>
                <a:ext uri="{FF2B5EF4-FFF2-40B4-BE49-F238E27FC236}">
                  <a16:creationId xmlns:a16="http://schemas.microsoft.com/office/drawing/2014/main" id="{77085A0C-6E4C-4459-9538-AF797B23E05C}"/>
                </a:ext>
              </a:extLst>
            </p:cNvPr>
            <p:cNvSpPr/>
            <p:nvPr/>
          </p:nvSpPr>
          <p:spPr>
            <a:xfrm>
              <a:off x="9941538" y="4000300"/>
              <a:ext cx="1355512" cy="13555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4000473E-7689-49DD-B528-DF9A757E8A93}"/>
                </a:ext>
              </a:extLst>
            </p:cNvPr>
            <p:cNvSpPr/>
            <p:nvPr/>
          </p:nvSpPr>
          <p:spPr>
            <a:xfrm>
              <a:off x="10619294" y="3986839"/>
              <a:ext cx="677756" cy="1465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Elipse 17">
              <a:extLst>
                <a:ext uri="{FF2B5EF4-FFF2-40B4-BE49-F238E27FC236}">
                  <a16:creationId xmlns:a16="http://schemas.microsoft.com/office/drawing/2014/main" id="{27916682-8292-418B-8155-4C4F242E201F}"/>
                </a:ext>
              </a:extLst>
            </p:cNvPr>
            <p:cNvSpPr/>
            <p:nvPr/>
          </p:nvSpPr>
          <p:spPr>
            <a:xfrm>
              <a:off x="9941538" y="3996631"/>
              <a:ext cx="1355512" cy="13555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863051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decisões</a:t>
            </a:r>
          </a:p>
        </p:txBody>
      </p:sp>
      <p:pic>
        <p:nvPicPr>
          <p:cNvPr id="19" name="Imagem 18">
            <a:extLst>
              <a:ext uri="{FF2B5EF4-FFF2-40B4-BE49-F238E27FC236}">
                <a16:creationId xmlns:a16="http://schemas.microsoft.com/office/drawing/2014/main" id="{BD262078-8E9B-4DA8-A78D-B73F1A8C853F}"/>
              </a:ext>
            </a:extLst>
          </p:cNvPr>
          <p:cNvPicPr>
            <a:picLocks noChangeAspect="1"/>
          </p:cNvPicPr>
          <p:nvPr/>
        </p:nvPicPr>
        <p:blipFill>
          <a:blip r:embed="rId4"/>
          <a:stretch>
            <a:fillRect/>
          </a:stretch>
        </p:blipFill>
        <p:spPr>
          <a:xfrm>
            <a:off x="4913526" y="2686144"/>
            <a:ext cx="3470630" cy="2429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19">
            <a:extLst>
              <a:ext uri="{FF2B5EF4-FFF2-40B4-BE49-F238E27FC236}">
                <a16:creationId xmlns:a16="http://schemas.microsoft.com/office/drawing/2014/main" id="{8D8F18D0-3193-4022-BCA8-8D043D970A05}"/>
              </a:ext>
            </a:extLst>
          </p:cNvPr>
          <p:cNvPicPr>
            <a:picLocks noChangeAspect="1"/>
          </p:cNvPicPr>
          <p:nvPr/>
        </p:nvPicPr>
        <p:blipFill>
          <a:blip r:embed="rId5"/>
          <a:stretch>
            <a:fillRect/>
          </a:stretch>
        </p:blipFill>
        <p:spPr>
          <a:xfrm>
            <a:off x="796637" y="2686144"/>
            <a:ext cx="3433839" cy="24294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Espaço Reservado para Conteúdo 3">
            <a:extLst>
              <a:ext uri="{FF2B5EF4-FFF2-40B4-BE49-F238E27FC236}">
                <a16:creationId xmlns:a16="http://schemas.microsoft.com/office/drawing/2014/main" id="{71690BA3-D4ED-4B16-8834-F33A88BF9DF9}"/>
              </a:ext>
            </a:extLst>
          </p:cNvPr>
          <p:cNvSpPr>
            <a:spLocks noGrp="1"/>
          </p:cNvSpPr>
          <p:nvPr>
            <p:ph idx="1"/>
          </p:nvPr>
        </p:nvSpPr>
        <p:spPr>
          <a:xfrm>
            <a:off x="744535" y="2327269"/>
            <a:ext cx="2569845" cy="2938568"/>
          </a:xfrm>
        </p:spPr>
        <p:txBody>
          <a:bodyPr>
            <a:normAutofit/>
          </a:bodyPr>
          <a:lstStyle/>
          <a:p>
            <a:pPr marL="0" indent="0">
              <a:buNone/>
            </a:pPr>
            <a:r>
              <a:rPr lang="pt-BR" sz="2000" b="1" dirty="0">
                <a:effectLst>
                  <a:outerShdw blurRad="38100" dist="38100" dir="2700000" algn="tl">
                    <a:srgbClr val="000000">
                      <a:alpha val="43137"/>
                    </a:srgbClr>
                  </a:outerShdw>
                </a:effectLst>
              </a:rPr>
              <a:t>Decisão individual</a:t>
            </a:r>
          </a:p>
        </p:txBody>
      </p:sp>
      <p:sp>
        <p:nvSpPr>
          <p:cNvPr id="22" name="Espaço Reservado para Conteúdo 3">
            <a:extLst>
              <a:ext uri="{FF2B5EF4-FFF2-40B4-BE49-F238E27FC236}">
                <a16:creationId xmlns:a16="http://schemas.microsoft.com/office/drawing/2014/main" id="{E581004B-03FE-462B-866E-1C6E1ED6758D}"/>
              </a:ext>
            </a:extLst>
          </p:cNvPr>
          <p:cNvSpPr txBox="1">
            <a:spLocks/>
          </p:cNvSpPr>
          <p:nvPr/>
        </p:nvSpPr>
        <p:spPr>
          <a:xfrm>
            <a:off x="4913526" y="2355220"/>
            <a:ext cx="2624447" cy="2543063"/>
          </a:xfrm>
          <a:prstGeom prst="rect">
            <a:avLst/>
          </a:prstGeom>
        </p:spPr>
        <p:txBody>
          <a:bodyPr vert="horz" lIns="91440" tIns="45720" rIns="91440" bIns="45720" rtlCol="0">
            <a:normAutofit/>
          </a:bodyPr>
          <a:lstStyle>
            <a:lvl1pPr indent="0" defTabSz="914400">
              <a:lnSpc>
                <a:spcPct val="90000"/>
              </a:lnSpc>
              <a:spcBef>
                <a:spcPts val="1000"/>
              </a:spcBef>
              <a:buFont typeface="Arial" panose="020B0604020202020204" pitchFamily="34" charset="0"/>
              <a:buNone/>
              <a:defRPr sz="2000" b="1">
                <a:effectLst>
                  <a:outerShdw blurRad="38100" dist="38100" dir="2700000" algn="tl">
                    <a:srgbClr val="000000">
                      <a:alpha val="43137"/>
                    </a:srgbClr>
                  </a:outerShdw>
                </a:effectLst>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pt-BR" dirty="0"/>
              <a:t>Decisão em grupo</a:t>
            </a:r>
          </a:p>
        </p:txBody>
      </p:sp>
    </p:spTree>
    <p:extLst>
      <p:ext uri="{BB962C8B-B14F-4D97-AF65-F5344CB8AC3E}">
        <p14:creationId xmlns:p14="http://schemas.microsoft.com/office/powerpoint/2010/main" val="705153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Classificação dos SI</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2511955"/>
            <a:ext cx="7886700" cy="3575806"/>
          </a:xfrm>
        </p:spPr>
        <p:txBody>
          <a:bodyPr>
            <a:normAutofit/>
          </a:bodyPr>
          <a:lstStyle/>
          <a:p>
            <a:pPr>
              <a:buClr>
                <a:srgbClr val="ED8B00"/>
              </a:buClr>
              <a:buFont typeface="Wingdings" panose="05000000000000000000" pitchFamily="2" charset="2"/>
              <a:buChar char="ü"/>
            </a:pPr>
            <a:r>
              <a:rPr lang="pt-BR" dirty="0"/>
              <a:t> </a:t>
            </a:r>
            <a:r>
              <a:rPr lang="pt-BR" sz="2400" dirty="0"/>
              <a:t>Existem várias classificações para os Sistemas de Informação empresariais. A que melhor é aceita é aquela que agrupa os sistemas pela finalidade e pelo nível organizacional (ANDRADE; AUDY; CIDRAL, 2005).</a:t>
            </a:r>
          </a:p>
          <a:p>
            <a:pPr>
              <a:buClr>
                <a:srgbClr val="ED8B00"/>
              </a:buClr>
              <a:buFont typeface="Wingdings" panose="05000000000000000000" pitchFamily="2" charset="2"/>
              <a:buChar char="ü"/>
            </a:pPr>
            <a:endParaRPr lang="pt-BR" sz="2400" dirty="0"/>
          </a:p>
        </p:txBody>
      </p:sp>
    </p:spTree>
    <p:extLst>
      <p:ext uri="{BB962C8B-B14F-4D97-AF65-F5344CB8AC3E}">
        <p14:creationId xmlns:p14="http://schemas.microsoft.com/office/powerpoint/2010/main" val="4169238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Classificação dos SI</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2032984"/>
            <a:ext cx="7886700" cy="3575806"/>
          </a:xfrm>
        </p:spPr>
        <p:txBody>
          <a:bodyPr>
            <a:normAutofit/>
          </a:bodyPr>
          <a:lstStyle/>
          <a:p>
            <a:pPr>
              <a:buClr>
                <a:srgbClr val="ED8B00"/>
              </a:buClr>
              <a:buFont typeface="Wingdings" panose="05000000000000000000" pitchFamily="2" charset="2"/>
              <a:buChar char="ü"/>
            </a:pPr>
            <a:r>
              <a:rPr lang="pt-BR" dirty="0"/>
              <a:t> </a:t>
            </a:r>
            <a:r>
              <a:rPr lang="pt-BR" sz="2400" dirty="0"/>
              <a:t>Podemos dizer que uma empresa se divide em 3 níveis organizacionais:</a:t>
            </a:r>
          </a:p>
          <a:p>
            <a:pPr>
              <a:buClr>
                <a:srgbClr val="ED8B00"/>
              </a:buClr>
              <a:buFont typeface="Wingdings" panose="05000000000000000000" pitchFamily="2" charset="2"/>
              <a:buChar char="ü"/>
            </a:pPr>
            <a:endParaRPr lang="pt-BR" sz="2400" dirty="0"/>
          </a:p>
          <a:p>
            <a:pPr lvl="1">
              <a:buClr>
                <a:srgbClr val="ED8B00"/>
              </a:buClr>
              <a:buFont typeface="Wingdings" panose="05000000000000000000" pitchFamily="2" charset="2"/>
              <a:buChar char="§"/>
            </a:pPr>
            <a:r>
              <a:rPr lang="pt-BR" b="1" dirty="0"/>
              <a:t>Estratégico</a:t>
            </a:r>
          </a:p>
          <a:p>
            <a:pPr lvl="1">
              <a:buClr>
                <a:srgbClr val="ED8B00"/>
              </a:buClr>
              <a:buFont typeface="Wingdings" panose="05000000000000000000" pitchFamily="2" charset="2"/>
              <a:buChar char="§"/>
            </a:pPr>
            <a:r>
              <a:rPr lang="pt-BR" b="1" dirty="0"/>
              <a:t>Tático</a:t>
            </a:r>
          </a:p>
          <a:p>
            <a:pPr lvl="1">
              <a:buClr>
                <a:srgbClr val="ED8B00"/>
              </a:buClr>
              <a:buFont typeface="Wingdings" panose="05000000000000000000" pitchFamily="2" charset="2"/>
              <a:buChar char="§"/>
            </a:pPr>
            <a:r>
              <a:rPr lang="pt-BR" b="1" dirty="0"/>
              <a:t>Operacional</a:t>
            </a:r>
          </a:p>
          <a:p>
            <a:pPr lvl="1">
              <a:buClr>
                <a:srgbClr val="ED8B00"/>
              </a:buClr>
              <a:buFont typeface="Wingdings" panose="05000000000000000000" pitchFamily="2" charset="2"/>
              <a:buChar char="§"/>
            </a:pPr>
            <a:endParaRPr lang="pt-BR" b="1" dirty="0"/>
          </a:p>
          <a:p>
            <a:pPr>
              <a:buClr>
                <a:srgbClr val="ED8B00"/>
              </a:buClr>
              <a:buFont typeface="Wingdings" panose="05000000000000000000" pitchFamily="2" charset="2"/>
              <a:buChar char="ü"/>
            </a:pPr>
            <a:endParaRPr lang="pt-BR" sz="2400" dirty="0"/>
          </a:p>
        </p:txBody>
      </p:sp>
      <p:pic>
        <p:nvPicPr>
          <p:cNvPr id="6" name="Imagem 5">
            <a:extLst>
              <a:ext uri="{FF2B5EF4-FFF2-40B4-BE49-F238E27FC236}">
                <a16:creationId xmlns:a16="http://schemas.microsoft.com/office/drawing/2014/main" id="{FF21F491-0C4F-454E-8D2F-2E1D065EF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960914"/>
            <a:ext cx="4112849" cy="3426036"/>
          </a:xfrm>
          <a:prstGeom prst="rect">
            <a:avLst/>
          </a:prstGeom>
        </p:spPr>
      </p:pic>
    </p:spTree>
    <p:extLst>
      <p:ext uri="{BB962C8B-B14F-4D97-AF65-F5344CB8AC3E}">
        <p14:creationId xmlns:p14="http://schemas.microsoft.com/office/powerpoint/2010/main" val="2440635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Classificação dos SI</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796613"/>
            <a:ext cx="7886700" cy="3575806"/>
          </a:xfrm>
        </p:spPr>
        <p:txBody>
          <a:bodyPr>
            <a:normAutofit/>
          </a:bodyPr>
          <a:lstStyle/>
          <a:p>
            <a:pPr>
              <a:buClr>
                <a:srgbClr val="ED8B00"/>
              </a:buClr>
              <a:buFont typeface="Wingdings" panose="05000000000000000000" pitchFamily="2" charset="2"/>
              <a:buChar char="ü"/>
            </a:pPr>
            <a:r>
              <a:rPr lang="pt-BR" dirty="0"/>
              <a:t> </a:t>
            </a:r>
            <a:r>
              <a:rPr lang="pt-BR" sz="2400" b="1" dirty="0"/>
              <a:t>Nível estratégico:  </a:t>
            </a:r>
            <a:r>
              <a:rPr lang="pt-BR" sz="2400" dirty="0"/>
              <a:t>Compreende a estrutura organizacional de toda a empresa e zela pela interação com o meio ambiente externo e interno da organização. Permite ao executivo estabelecer o rumo da empresa. Contudo, podemos destacar:</a:t>
            </a:r>
          </a:p>
          <a:p>
            <a:pPr>
              <a:buClr>
                <a:srgbClr val="ED8B00"/>
              </a:buClr>
              <a:buFont typeface="Wingdings" panose="05000000000000000000" pitchFamily="2" charset="2"/>
              <a:buChar char="ü"/>
            </a:pPr>
            <a:endParaRPr lang="pt-BR" sz="2400" dirty="0"/>
          </a:p>
        </p:txBody>
      </p:sp>
      <p:pic>
        <p:nvPicPr>
          <p:cNvPr id="8" name="Imagem 7">
            <a:extLst>
              <a:ext uri="{FF2B5EF4-FFF2-40B4-BE49-F238E27FC236}">
                <a16:creationId xmlns:a16="http://schemas.microsoft.com/office/drawing/2014/main" id="{00BACCFB-C8F3-4ABD-90DA-3F29F658C3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2517" y="4076260"/>
            <a:ext cx="3111997" cy="2592317"/>
          </a:xfrm>
          <a:prstGeom prst="rect">
            <a:avLst/>
          </a:prstGeom>
        </p:spPr>
      </p:pic>
      <p:sp>
        <p:nvSpPr>
          <p:cNvPr id="9" name="Espaço Reservado para Conteúdo 1">
            <a:extLst>
              <a:ext uri="{FF2B5EF4-FFF2-40B4-BE49-F238E27FC236}">
                <a16:creationId xmlns:a16="http://schemas.microsoft.com/office/drawing/2014/main" id="{B2170475-D674-4946-B406-98E3E8CD0DB1}"/>
              </a:ext>
            </a:extLst>
          </p:cNvPr>
          <p:cNvSpPr txBox="1">
            <a:spLocks/>
          </p:cNvSpPr>
          <p:nvPr/>
        </p:nvSpPr>
        <p:spPr>
          <a:xfrm>
            <a:off x="925286" y="3740032"/>
            <a:ext cx="5960422" cy="3575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ED8B00"/>
              </a:buClr>
              <a:buFont typeface="Wingdings" panose="05000000000000000000" pitchFamily="2" charset="2"/>
              <a:buChar char="§"/>
            </a:pPr>
            <a:r>
              <a:rPr lang="pt-BR" sz="2000" dirty="0"/>
              <a:t> </a:t>
            </a:r>
            <a:r>
              <a:rPr lang="pt-BR" sz="2000" i="1" dirty="0"/>
              <a:t>Decisões</a:t>
            </a:r>
            <a:r>
              <a:rPr lang="pt-BR" sz="2000" b="1" dirty="0"/>
              <a:t>: </a:t>
            </a:r>
            <a:r>
              <a:rPr lang="pt-BR" sz="2000" dirty="0"/>
              <a:t>alto escalão da empresa. Difícil de reverter.</a:t>
            </a:r>
          </a:p>
          <a:p>
            <a:pPr>
              <a:buClr>
                <a:srgbClr val="ED8B00"/>
              </a:buClr>
              <a:buFont typeface="Wingdings" panose="05000000000000000000" pitchFamily="2" charset="2"/>
              <a:buChar char="§"/>
            </a:pPr>
            <a:r>
              <a:rPr lang="pt-BR" sz="2000" b="1" dirty="0"/>
              <a:t> </a:t>
            </a:r>
            <a:r>
              <a:rPr lang="pt-BR" sz="2000" i="1" dirty="0"/>
              <a:t>Planejamento</a:t>
            </a:r>
            <a:r>
              <a:rPr lang="pt-BR" sz="2000" b="1" dirty="0"/>
              <a:t>: </a:t>
            </a:r>
            <a:r>
              <a:rPr lang="pt-BR" sz="2000" dirty="0"/>
              <a:t>a longo prazo. Estratégico.</a:t>
            </a:r>
          </a:p>
          <a:p>
            <a:pPr>
              <a:buClr>
                <a:srgbClr val="ED8B00"/>
              </a:buClr>
              <a:buFont typeface="Wingdings" panose="05000000000000000000" pitchFamily="2" charset="2"/>
              <a:buChar char="§"/>
            </a:pPr>
            <a:r>
              <a:rPr lang="pt-BR" sz="2000" b="1" dirty="0"/>
              <a:t> </a:t>
            </a:r>
            <a:r>
              <a:rPr lang="pt-BR" sz="2000" i="1" dirty="0"/>
              <a:t>Nível da Informação</a:t>
            </a:r>
            <a:r>
              <a:rPr lang="pt-BR" sz="2000" b="1" dirty="0"/>
              <a:t>: </a:t>
            </a:r>
            <a:r>
              <a:rPr lang="pt-BR" sz="2000" dirty="0"/>
              <a:t>é macro. Contempla a organização como um todo.</a:t>
            </a:r>
          </a:p>
        </p:txBody>
      </p:sp>
    </p:spTree>
    <p:extLst>
      <p:ext uri="{BB962C8B-B14F-4D97-AF65-F5344CB8AC3E}">
        <p14:creationId xmlns:p14="http://schemas.microsoft.com/office/powerpoint/2010/main" val="72953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Classificação dos SI</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796613"/>
            <a:ext cx="7886700" cy="3575806"/>
          </a:xfrm>
        </p:spPr>
        <p:txBody>
          <a:bodyPr>
            <a:normAutofit/>
          </a:bodyPr>
          <a:lstStyle/>
          <a:p>
            <a:pPr>
              <a:buClr>
                <a:srgbClr val="ED8B00"/>
              </a:buClr>
              <a:buFont typeface="Wingdings" panose="05000000000000000000" pitchFamily="2" charset="2"/>
              <a:buChar char="ü"/>
            </a:pPr>
            <a:r>
              <a:rPr lang="pt-BR" sz="2400" dirty="0"/>
              <a:t> </a:t>
            </a:r>
            <a:r>
              <a:rPr lang="pt-BR" sz="2400" b="1" dirty="0"/>
              <a:t>Nível tático:  </a:t>
            </a:r>
            <a:r>
              <a:rPr lang="pt-BR" sz="2400" dirty="0"/>
              <a:t>Tem como finalidade organizar determinado setor ou determinado foco de mercado e não a empresa como um todo. Sempre serão considerados alguns aspectos dentro do conjunto de informação apresentada. Dessa forma, podemos destacar:</a:t>
            </a:r>
          </a:p>
          <a:p>
            <a:pPr>
              <a:buClr>
                <a:srgbClr val="ED8B00"/>
              </a:buClr>
              <a:buFont typeface="Wingdings" panose="05000000000000000000" pitchFamily="2" charset="2"/>
              <a:buChar char="ü"/>
            </a:pPr>
            <a:endParaRPr lang="pt-BR" sz="2400" dirty="0"/>
          </a:p>
        </p:txBody>
      </p:sp>
      <p:sp>
        <p:nvSpPr>
          <p:cNvPr id="9" name="Espaço Reservado para Conteúdo 1">
            <a:extLst>
              <a:ext uri="{FF2B5EF4-FFF2-40B4-BE49-F238E27FC236}">
                <a16:creationId xmlns:a16="http://schemas.microsoft.com/office/drawing/2014/main" id="{B2170475-D674-4946-B406-98E3E8CD0DB1}"/>
              </a:ext>
            </a:extLst>
          </p:cNvPr>
          <p:cNvSpPr txBox="1">
            <a:spLocks/>
          </p:cNvSpPr>
          <p:nvPr/>
        </p:nvSpPr>
        <p:spPr>
          <a:xfrm>
            <a:off x="796637" y="3740032"/>
            <a:ext cx="5299364" cy="3575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ED8B00"/>
              </a:buClr>
              <a:buFont typeface="Wingdings" panose="05000000000000000000" pitchFamily="2" charset="2"/>
              <a:buChar char="§"/>
            </a:pPr>
            <a:r>
              <a:rPr lang="pt-BR" sz="2000" dirty="0"/>
              <a:t> </a:t>
            </a:r>
            <a:r>
              <a:rPr lang="pt-BR" sz="2000" i="1" dirty="0"/>
              <a:t>Decisões: </a:t>
            </a:r>
            <a:r>
              <a:rPr lang="pt-BR" sz="2000" dirty="0"/>
              <a:t>escalão intermediário da empresa. De menor impacto no contexto geral.</a:t>
            </a:r>
          </a:p>
          <a:p>
            <a:pPr>
              <a:buClr>
                <a:srgbClr val="ED8B00"/>
              </a:buClr>
              <a:buFont typeface="Wingdings" panose="05000000000000000000" pitchFamily="2" charset="2"/>
              <a:buChar char="§"/>
            </a:pPr>
            <a:r>
              <a:rPr lang="pt-BR" sz="2000" i="1" dirty="0"/>
              <a:t>Planejamento: </a:t>
            </a:r>
            <a:r>
              <a:rPr lang="pt-BR" sz="2000" dirty="0"/>
              <a:t>controle gerencial a curto prazo.</a:t>
            </a:r>
          </a:p>
          <a:p>
            <a:pPr>
              <a:buClr>
                <a:srgbClr val="ED8B00"/>
              </a:buClr>
              <a:buFont typeface="Wingdings" panose="05000000000000000000" pitchFamily="2" charset="2"/>
              <a:buChar char="§"/>
            </a:pPr>
            <a:r>
              <a:rPr lang="pt-BR" sz="2000" i="1" dirty="0"/>
              <a:t>Nível da Informação: </a:t>
            </a:r>
            <a:r>
              <a:rPr lang="pt-BR" sz="2000" dirty="0"/>
              <a:t>é em grupos. Contempla um determinado setor ou área de negócio.</a:t>
            </a:r>
          </a:p>
          <a:p>
            <a:pPr marL="0" indent="0">
              <a:buClr>
                <a:srgbClr val="ED8B00"/>
              </a:buClr>
              <a:buNone/>
            </a:pPr>
            <a:endParaRPr lang="pt-BR" sz="2000" dirty="0"/>
          </a:p>
        </p:txBody>
      </p:sp>
      <p:pic>
        <p:nvPicPr>
          <p:cNvPr id="11" name="Imagem 10">
            <a:extLst>
              <a:ext uri="{FF2B5EF4-FFF2-40B4-BE49-F238E27FC236}">
                <a16:creationId xmlns:a16="http://schemas.microsoft.com/office/drawing/2014/main" id="{888A5830-A729-4A7C-A647-B71B7349E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2516" y="4076260"/>
            <a:ext cx="3111997" cy="2592318"/>
          </a:xfrm>
          <a:prstGeom prst="rect">
            <a:avLst/>
          </a:prstGeom>
        </p:spPr>
      </p:pic>
    </p:spTree>
    <p:extLst>
      <p:ext uri="{BB962C8B-B14F-4D97-AF65-F5344CB8AC3E}">
        <p14:creationId xmlns:p14="http://schemas.microsoft.com/office/powerpoint/2010/main" val="2600845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4CA21C-DAE2-4D44-A37E-4FF8F33ED7D4}"/>
              </a:ext>
            </a:extLst>
          </p:cNvPr>
          <p:cNvSpPr>
            <a:spLocks noGrp="1"/>
          </p:cNvSpPr>
          <p:nvPr>
            <p:ph type="title"/>
          </p:nvPr>
        </p:nvSpPr>
        <p:spPr>
          <a:xfrm>
            <a:off x="633267" y="127491"/>
            <a:ext cx="6415603" cy="1450757"/>
          </a:xfrm>
        </p:spPr>
        <p:txBody>
          <a:bodyPr>
            <a:normAutofit/>
          </a:bodyPr>
          <a:lstStyle/>
          <a:p>
            <a:r>
              <a:rPr lang="pt-BR" sz="4000" b="1" dirty="0">
                <a:solidFill>
                  <a:schemeClr val="accent2"/>
                </a:solidFill>
                <a:latin typeface="+mn-lt"/>
                <a:ea typeface="+mn-ea"/>
                <a:cs typeface="+mn-cs"/>
              </a:rPr>
              <a:t>Durante a aula...</a:t>
            </a:r>
          </a:p>
        </p:txBody>
      </p:sp>
      <p:pic>
        <p:nvPicPr>
          <p:cNvPr id="3" name="Imagem 2">
            <a:extLst>
              <a:ext uri="{FF2B5EF4-FFF2-40B4-BE49-F238E27FC236}">
                <a16:creationId xmlns:a16="http://schemas.microsoft.com/office/drawing/2014/main" id="{64A09ED6-5AF1-4DFD-B5BA-06B94806782E}"/>
              </a:ext>
            </a:extLst>
          </p:cNvPr>
          <p:cNvPicPr>
            <a:picLocks noChangeAspect="1"/>
          </p:cNvPicPr>
          <p:nvPr/>
        </p:nvPicPr>
        <p:blipFill>
          <a:blip r:embed="rId4"/>
          <a:stretch>
            <a:fillRect/>
          </a:stretch>
        </p:blipFill>
        <p:spPr>
          <a:xfrm>
            <a:off x="6009349" y="1735544"/>
            <a:ext cx="2560159" cy="2167205"/>
          </a:xfrm>
          <a:prstGeom prst="rect">
            <a:avLst/>
          </a:prstGeom>
        </p:spPr>
      </p:pic>
      <p:pic>
        <p:nvPicPr>
          <p:cNvPr id="4" name="Imagem 3">
            <a:extLst>
              <a:ext uri="{FF2B5EF4-FFF2-40B4-BE49-F238E27FC236}">
                <a16:creationId xmlns:a16="http://schemas.microsoft.com/office/drawing/2014/main" id="{D7D591E3-7F3F-4D34-A1AC-64A8D1EE4D25}"/>
              </a:ext>
            </a:extLst>
          </p:cNvPr>
          <p:cNvPicPr>
            <a:picLocks noChangeAspect="1"/>
          </p:cNvPicPr>
          <p:nvPr/>
        </p:nvPicPr>
        <p:blipFill>
          <a:blip r:embed="rId5"/>
          <a:stretch>
            <a:fillRect/>
          </a:stretch>
        </p:blipFill>
        <p:spPr>
          <a:xfrm>
            <a:off x="3429525" y="1687683"/>
            <a:ext cx="2284949" cy="2262926"/>
          </a:xfrm>
          <a:prstGeom prst="rect">
            <a:avLst/>
          </a:prstGeom>
        </p:spPr>
      </p:pic>
      <p:pic>
        <p:nvPicPr>
          <p:cNvPr id="5" name="Imagem 4">
            <a:extLst>
              <a:ext uri="{FF2B5EF4-FFF2-40B4-BE49-F238E27FC236}">
                <a16:creationId xmlns:a16="http://schemas.microsoft.com/office/drawing/2014/main" id="{0ABE96C4-82A3-4C31-B92F-CA094E19020F}"/>
              </a:ext>
            </a:extLst>
          </p:cNvPr>
          <p:cNvPicPr>
            <a:picLocks noChangeAspect="1"/>
          </p:cNvPicPr>
          <p:nvPr/>
        </p:nvPicPr>
        <p:blipFill>
          <a:blip r:embed="rId6"/>
          <a:stretch>
            <a:fillRect/>
          </a:stretch>
        </p:blipFill>
        <p:spPr>
          <a:xfrm>
            <a:off x="784030" y="1769185"/>
            <a:ext cx="2284950" cy="2099922"/>
          </a:xfrm>
          <a:prstGeom prst="rect">
            <a:avLst/>
          </a:prstGeom>
        </p:spPr>
      </p:pic>
      <p:pic>
        <p:nvPicPr>
          <p:cNvPr id="6" name="Imagem 5">
            <a:extLst>
              <a:ext uri="{FF2B5EF4-FFF2-40B4-BE49-F238E27FC236}">
                <a16:creationId xmlns:a16="http://schemas.microsoft.com/office/drawing/2014/main" id="{3D21A4CE-2040-4DD4-81C6-560FF7A0A0BA}"/>
              </a:ext>
            </a:extLst>
          </p:cNvPr>
          <p:cNvPicPr>
            <a:picLocks noChangeAspect="1"/>
          </p:cNvPicPr>
          <p:nvPr/>
        </p:nvPicPr>
        <p:blipFill>
          <a:blip r:embed="rId7"/>
          <a:stretch>
            <a:fillRect/>
          </a:stretch>
        </p:blipFill>
        <p:spPr>
          <a:xfrm>
            <a:off x="4271013" y="4093686"/>
            <a:ext cx="3476671" cy="2382375"/>
          </a:xfrm>
          <a:prstGeom prst="rect">
            <a:avLst/>
          </a:prstGeom>
        </p:spPr>
      </p:pic>
      <p:pic>
        <p:nvPicPr>
          <p:cNvPr id="7" name="Imagem 6">
            <a:extLst>
              <a:ext uri="{FF2B5EF4-FFF2-40B4-BE49-F238E27FC236}">
                <a16:creationId xmlns:a16="http://schemas.microsoft.com/office/drawing/2014/main" id="{8901A2BF-2D1C-4EBA-98CB-0D587E2EFC96}"/>
              </a:ext>
            </a:extLst>
          </p:cNvPr>
          <p:cNvPicPr>
            <a:picLocks noChangeAspect="1"/>
          </p:cNvPicPr>
          <p:nvPr/>
        </p:nvPicPr>
        <p:blipFill>
          <a:blip r:embed="rId8"/>
          <a:stretch>
            <a:fillRect/>
          </a:stretch>
        </p:blipFill>
        <p:spPr>
          <a:xfrm>
            <a:off x="1238226" y="4022665"/>
            <a:ext cx="2597249" cy="2261719"/>
          </a:xfrm>
          <a:prstGeom prst="rect">
            <a:avLst/>
          </a:prstGeom>
        </p:spPr>
      </p:pic>
    </p:spTree>
    <p:extLst>
      <p:ext uri="{BB962C8B-B14F-4D97-AF65-F5344CB8AC3E}">
        <p14:creationId xmlns:p14="http://schemas.microsoft.com/office/powerpoint/2010/main" val="426372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88B5C433-1164-4968-B91A-5AA52BC64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9913" y="4076260"/>
            <a:ext cx="3111997" cy="2592318"/>
          </a:xfrm>
          <a:prstGeom prst="rect">
            <a:avLst/>
          </a:prstGeom>
        </p:spPr>
      </p:pic>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Classificação dos SI</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796613"/>
            <a:ext cx="7886700" cy="3575806"/>
          </a:xfrm>
        </p:spPr>
        <p:txBody>
          <a:bodyPr>
            <a:normAutofit/>
          </a:bodyPr>
          <a:lstStyle/>
          <a:p>
            <a:pPr>
              <a:buClr>
                <a:srgbClr val="ED8B00"/>
              </a:buClr>
              <a:buFont typeface="Wingdings" panose="05000000000000000000" pitchFamily="2" charset="2"/>
              <a:buChar char="ü"/>
            </a:pPr>
            <a:r>
              <a:rPr lang="pt-BR" sz="2400" dirty="0"/>
              <a:t> </a:t>
            </a:r>
            <a:r>
              <a:rPr lang="pt-BR" sz="2400" b="1" dirty="0"/>
              <a:t>Nível operacional: </a:t>
            </a:r>
            <a:r>
              <a:rPr lang="pt-BR" sz="2400" dirty="0"/>
              <a:t>Está ligado às atividades operacionais da organização, visando alcançar os objetivos preestabelecidos ou metas de produção. Deve criar condições favoráveis para a realização das atividades operacionais. Neste contexto, podemos destacar:</a:t>
            </a:r>
          </a:p>
          <a:p>
            <a:pPr>
              <a:buClr>
                <a:srgbClr val="ED8B00"/>
              </a:buClr>
              <a:buFont typeface="Wingdings" panose="05000000000000000000" pitchFamily="2" charset="2"/>
              <a:buChar char="ü"/>
            </a:pPr>
            <a:endParaRPr lang="pt-BR" sz="2400" dirty="0"/>
          </a:p>
        </p:txBody>
      </p:sp>
      <p:sp>
        <p:nvSpPr>
          <p:cNvPr id="9" name="Espaço Reservado para Conteúdo 1">
            <a:extLst>
              <a:ext uri="{FF2B5EF4-FFF2-40B4-BE49-F238E27FC236}">
                <a16:creationId xmlns:a16="http://schemas.microsoft.com/office/drawing/2014/main" id="{B2170475-D674-4946-B406-98E3E8CD0DB1}"/>
              </a:ext>
            </a:extLst>
          </p:cNvPr>
          <p:cNvSpPr txBox="1">
            <a:spLocks/>
          </p:cNvSpPr>
          <p:nvPr/>
        </p:nvSpPr>
        <p:spPr>
          <a:xfrm>
            <a:off x="1012370" y="3968632"/>
            <a:ext cx="5464629" cy="35758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ED8B00"/>
              </a:buClr>
              <a:buFont typeface="Wingdings" panose="05000000000000000000" pitchFamily="2" charset="2"/>
              <a:buChar char="§"/>
            </a:pPr>
            <a:r>
              <a:rPr lang="pt-BR" sz="2000" dirty="0"/>
              <a:t> </a:t>
            </a:r>
            <a:r>
              <a:rPr lang="pt-BR" sz="2000" i="1" dirty="0"/>
              <a:t>Decisões: </a:t>
            </a:r>
            <a:r>
              <a:rPr lang="pt-BR" sz="2000" dirty="0"/>
              <a:t>do corpo técnico da empresa. De acordo com cada atividade;</a:t>
            </a:r>
          </a:p>
          <a:p>
            <a:pPr>
              <a:buClr>
                <a:srgbClr val="ED8B00"/>
              </a:buClr>
              <a:buFont typeface="Wingdings" panose="05000000000000000000" pitchFamily="2" charset="2"/>
              <a:buChar char="§"/>
            </a:pPr>
            <a:r>
              <a:rPr lang="pt-BR" sz="2000" i="1" dirty="0"/>
              <a:t>Planejamento: </a:t>
            </a:r>
            <a:r>
              <a:rPr lang="pt-BR" sz="2000" dirty="0"/>
              <a:t>formulação de procedimentos e metodologias;</a:t>
            </a:r>
          </a:p>
          <a:p>
            <a:pPr>
              <a:buClr>
                <a:srgbClr val="ED8B00"/>
              </a:buClr>
              <a:buFont typeface="Wingdings" panose="05000000000000000000" pitchFamily="2" charset="2"/>
              <a:buChar char="§"/>
            </a:pPr>
            <a:r>
              <a:rPr lang="pt-BR" sz="2000" i="1" dirty="0"/>
              <a:t>Nível da Informação: </a:t>
            </a:r>
            <a:r>
              <a:rPr lang="pt-BR" sz="2000" dirty="0"/>
              <a:t>é detalhada. Contempla detalhes de um dado ou de uma atividade</a:t>
            </a:r>
          </a:p>
          <a:p>
            <a:pPr marL="0" indent="0">
              <a:buClr>
                <a:srgbClr val="ED8B00"/>
              </a:buClr>
              <a:buNone/>
            </a:pPr>
            <a:endParaRPr lang="pt-BR" sz="2000" dirty="0"/>
          </a:p>
        </p:txBody>
      </p:sp>
    </p:spTree>
    <p:extLst>
      <p:ext uri="{BB962C8B-B14F-4D97-AF65-F5344CB8AC3E}">
        <p14:creationId xmlns:p14="http://schemas.microsoft.com/office/powerpoint/2010/main" val="1468075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Classificação dos SI</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796613"/>
            <a:ext cx="7886700" cy="3575806"/>
          </a:xfrm>
        </p:spPr>
        <p:txBody>
          <a:bodyPr>
            <a:normAutofit/>
          </a:bodyPr>
          <a:lstStyle/>
          <a:p>
            <a:pPr>
              <a:buClr>
                <a:srgbClr val="ED8B00"/>
              </a:buClr>
              <a:buFont typeface="Wingdings" panose="05000000000000000000" pitchFamily="2" charset="2"/>
              <a:buChar char="ü"/>
            </a:pPr>
            <a:r>
              <a:rPr lang="pt-BR" sz="2400" dirty="0"/>
              <a:t>Para cada um destes níveis, existe um tipo de SI específico:</a:t>
            </a:r>
          </a:p>
        </p:txBody>
      </p:sp>
      <p:pic>
        <p:nvPicPr>
          <p:cNvPr id="8" name="Imagem 7">
            <a:extLst>
              <a:ext uri="{FF2B5EF4-FFF2-40B4-BE49-F238E27FC236}">
                <a16:creationId xmlns:a16="http://schemas.microsoft.com/office/drawing/2014/main" id="{09C9515A-E733-461A-9C94-C304076CDA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0226" y="3429000"/>
            <a:ext cx="3482589" cy="2901024"/>
          </a:xfrm>
          <a:prstGeom prst="rect">
            <a:avLst/>
          </a:prstGeom>
        </p:spPr>
      </p:pic>
      <p:sp>
        <p:nvSpPr>
          <p:cNvPr id="11" name="Texto Explicativo 1 (Borda e Ênfase) 2">
            <a:extLst>
              <a:ext uri="{FF2B5EF4-FFF2-40B4-BE49-F238E27FC236}">
                <a16:creationId xmlns:a16="http://schemas.microsoft.com/office/drawing/2014/main" id="{F4BBE885-E57B-4F13-90EB-C18D7832D9D2}"/>
              </a:ext>
            </a:extLst>
          </p:cNvPr>
          <p:cNvSpPr/>
          <p:nvPr/>
        </p:nvSpPr>
        <p:spPr>
          <a:xfrm>
            <a:off x="416138" y="2568131"/>
            <a:ext cx="4155862" cy="376518"/>
          </a:xfrm>
          <a:prstGeom prst="accentBorderCallout1">
            <a:avLst>
              <a:gd name="adj1" fmla="val 45744"/>
              <a:gd name="adj2" fmla="val 101149"/>
              <a:gd name="adj3" fmla="val 352804"/>
              <a:gd name="adj4" fmla="val 93697"/>
            </a:avLst>
          </a:prstGeom>
          <a:solidFill>
            <a:srgbClr val="00B0D1"/>
          </a:solidFill>
          <a:ln>
            <a:solidFill>
              <a:srgbClr val="00B1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Sistemas de Informação Executiva - SIE</a:t>
            </a:r>
          </a:p>
        </p:txBody>
      </p:sp>
      <p:sp>
        <p:nvSpPr>
          <p:cNvPr id="12" name="Texto Explicativo 1 (Borda e Ênfase) 9">
            <a:extLst>
              <a:ext uri="{FF2B5EF4-FFF2-40B4-BE49-F238E27FC236}">
                <a16:creationId xmlns:a16="http://schemas.microsoft.com/office/drawing/2014/main" id="{0F21DA3F-1F74-4607-A2AF-E4F97EB1B4CA}"/>
              </a:ext>
            </a:extLst>
          </p:cNvPr>
          <p:cNvSpPr/>
          <p:nvPr/>
        </p:nvSpPr>
        <p:spPr>
          <a:xfrm>
            <a:off x="5376007" y="2457413"/>
            <a:ext cx="3463962" cy="418763"/>
          </a:xfrm>
          <a:prstGeom prst="accentBorderCallout1">
            <a:avLst>
              <a:gd name="adj1" fmla="val 58728"/>
              <a:gd name="adj2" fmla="val -2576"/>
              <a:gd name="adj3" fmla="val 388705"/>
              <a:gd name="adj4" fmla="val -24216"/>
            </a:avLst>
          </a:prstGeom>
          <a:solidFill>
            <a:srgbClr val="F4CF52"/>
          </a:solidFill>
          <a:ln>
            <a:solidFill>
              <a:srgbClr val="F4C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Sistemas de Informação Gerencial - SIG</a:t>
            </a:r>
          </a:p>
        </p:txBody>
      </p:sp>
      <p:sp>
        <p:nvSpPr>
          <p:cNvPr id="13" name="Texto Explicativo 1 (Borda e Ênfase) 10">
            <a:extLst>
              <a:ext uri="{FF2B5EF4-FFF2-40B4-BE49-F238E27FC236}">
                <a16:creationId xmlns:a16="http://schemas.microsoft.com/office/drawing/2014/main" id="{BD127B1D-35B8-47D3-8EF9-771414336E46}"/>
              </a:ext>
            </a:extLst>
          </p:cNvPr>
          <p:cNvSpPr/>
          <p:nvPr/>
        </p:nvSpPr>
        <p:spPr>
          <a:xfrm>
            <a:off x="5376007" y="2988422"/>
            <a:ext cx="3463962" cy="418763"/>
          </a:xfrm>
          <a:prstGeom prst="accentBorderCallout1">
            <a:avLst>
              <a:gd name="adj1" fmla="val 58728"/>
              <a:gd name="adj2" fmla="val -2576"/>
              <a:gd name="adj3" fmla="val 260575"/>
              <a:gd name="adj4" fmla="val -24286"/>
            </a:avLst>
          </a:prstGeom>
          <a:solidFill>
            <a:srgbClr val="F4CF52"/>
          </a:solidFill>
          <a:ln>
            <a:solidFill>
              <a:srgbClr val="F4C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Sistemas de apoio à decisão - SAD</a:t>
            </a:r>
          </a:p>
        </p:txBody>
      </p:sp>
      <p:sp>
        <p:nvSpPr>
          <p:cNvPr id="14" name="Texto Explicativo 1 (Borda e Ênfase) 11">
            <a:extLst>
              <a:ext uri="{FF2B5EF4-FFF2-40B4-BE49-F238E27FC236}">
                <a16:creationId xmlns:a16="http://schemas.microsoft.com/office/drawing/2014/main" id="{FAA37F80-8FE4-4130-838B-3AF811E8B261}"/>
              </a:ext>
            </a:extLst>
          </p:cNvPr>
          <p:cNvSpPr/>
          <p:nvPr/>
        </p:nvSpPr>
        <p:spPr>
          <a:xfrm>
            <a:off x="4684107" y="6087690"/>
            <a:ext cx="4155862" cy="376518"/>
          </a:xfrm>
          <a:prstGeom prst="accentBorderCallout1">
            <a:avLst>
              <a:gd name="adj1" fmla="val 85744"/>
              <a:gd name="adj2" fmla="val -1357"/>
              <a:gd name="adj3" fmla="val -83387"/>
              <a:gd name="adj4" fmla="val -20047"/>
            </a:avLst>
          </a:prstGeom>
          <a:solidFill>
            <a:srgbClr val="FE563C"/>
          </a:solidFill>
          <a:ln>
            <a:solidFill>
              <a:srgbClr val="FF5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Sistemas de Processamento de Transações - SPT</a:t>
            </a:r>
          </a:p>
        </p:txBody>
      </p:sp>
    </p:spTree>
    <p:extLst>
      <p:ext uri="{BB962C8B-B14F-4D97-AF65-F5344CB8AC3E}">
        <p14:creationId xmlns:p14="http://schemas.microsoft.com/office/powerpoint/2010/main" val="3877144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Atividade</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546847" y="1796613"/>
            <a:ext cx="7968503" cy="3575806"/>
          </a:xfrm>
        </p:spPr>
        <p:txBody>
          <a:bodyPr>
            <a:normAutofit/>
          </a:bodyPr>
          <a:lstStyle/>
          <a:p>
            <a:pPr marL="0" indent="0">
              <a:buClr>
                <a:srgbClr val="ED8B00"/>
              </a:buClr>
              <a:buNone/>
            </a:pPr>
            <a:r>
              <a:rPr lang="pt-BR" dirty="0"/>
              <a:t>Pesquisa Rápida sobre:</a:t>
            </a:r>
          </a:p>
          <a:p>
            <a:pPr marL="0" indent="0">
              <a:buClr>
                <a:srgbClr val="ED8B00"/>
              </a:buClr>
              <a:buNone/>
            </a:pPr>
            <a:endParaRPr lang="pt-BR" sz="2400" dirty="0"/>
          </a:p>
          <a:p>
            <a:pPr lvl="1">
              <a:buClr>
                <a:srgbClr val="ED8B00"/>
              </a:buClr>
              <a:buFont typeface="Wingdings" panose="05000000000000000000" pitchFamily="2" charset="2"/>
              <a:buChar char="ü"/>
            </a:pPr>
            <a:r>
              <a:rPr lang="pt-BR" sz="2800" dirty="0"/>
              <a:t>Sistemas de Processamento de Transações – SPT</a:t>
            </a:r>
          </a:p>
          <a:p>
            <a:pPr lvl="1">
              <a:buClr>
                <a:srgbClr val="ED8B00"/>
              </a:buClr>
              <a:buFont typeface="Wingdings" panose="05000000000000000000" pitchFamily="2" charset="2"/>
              <a:buChar char="ü"/>
            </a:pPr>
            <a:r>
              <a:rPr lang="pt-BR" sz="2800" dirty="0">
                <a:solidFill>
                  <a:schemeClr val="tx1"/>
                </a:solidFill>
              </a:rPr>
              <a:t>Sistemas de Informação Gerencial – SIG</a:t>
            </a:r>
          </a:p>
          <a:p>
            <a:pPr lvl="1">
              <a:buClr>
                <a:srgbClr val="ED8B00"/>
              </a:buClr>
              <a:buFont typeface="Wingdings" panose="05000000000000000000" pitchFamily="2" charset="2"/>
              <a:buChar char="ü"/>
            </a:pPr>
            <a:r>
              <a:rPr lang="pt-BR" sz="2800" dirty="0">
                <a:solidFill>
                  <a:schemeClr val="tx1"/>
                </a:solidFill>
              </a:rPr>
              <a:t>Sistemas de apoio à decisão – SAD</a:t>
            </a:r>
          </a:p>
          <a:p>
            <a:pPr lvl="1">
              <a:buClr>
                <a:srgbClr val="ED8B00"/>
              </a:buClr>
              <a:buFont typeface="Wingdings" panose="05000000000000000000" pitchFamily="2" charset="2"/>
              <a:buChar char="ü"/>
            </a:pPr>
            <a:r>
              <a:rPr lang="pt-BR" sz="2800" dirty="0"/>
              <a:t>Sistemas de Informação Executiva - SIE</a:t>
            </a:r>
          </a:p>
          <a:p>
            <a:pPr marL="0" indent="0">
              <a:buClr>
                <a:srgbClr val="ED8B00"/>
              </a:buClr>
              <a:buNone/>
            </a:pPr>
            <a:endParaRPr lang="pt-BR" sz="2400" dirty="0">
              <a:solidFill>
                <a:schemeClr val="tx1"/>
              </a:solidFill>
            </a:endParaRPr>
          </a:p>
          <a:p>
            <a:pPr marL="0" indent="0">
              <a:buClr>
                <a:srgbClr val="ED8B00"/>
              </a:buClr>
              <a:buNone/>
            </a:pPr>
            <a:endParaRPr lang="pt-BR" sz="2400" dirty="0">
              <a:solidFill>
                <a:schemeClr val="tx1"/>
              </a:solidFill>
            </a:endParaRPr>
          </a:p>
          <a:p>
            <a:pPr marL="0" indent="0">
              <a:buClr>
                <a:srgbClr val="ED8B00"/>
              </a:buClr>
              <a:buNone/>
            </a:pPr>
            <a:endParaRPr lang="pt-BR" sz="2400" dirty="0"/>
          </a:p>
          <a:p>
            <a:pPr marL="0" indent="0">
              <a:buClr>
                <a:srgbClr val="ED8B00"/>
              </a:buClr>
              <a:buNone/>
            </a:pPr>
            <a:endParaRPr lang="pt-BR" sz="2400" dirty="0"/>
          </a:p>
        </p:txBody>
      </p:sp>
    </p:spTree>
    <p:extLst>
      <p:ext uri="{BB962C8B-B14F-4D97-AF65-F5344CB8AC3E}">
        <p14:creationId xmlns:p14="http://schemas.microsoft.com/office/powerpoint/2010/main" val="2285027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2D4390C4-C436-4157-B9A5-FFCED3592726}"/>
              </a:ext>
            </a:extLst>
          </p:cNvPr>
          <p:cNvPicPr>
            <a:picLocks noChangeAspect="1"/>
          </p:cNvPicPr>
          <p:nvPr/>
        </p:nvPicPr>
        <p:blipFill>
          <a:blip r:embed="rId4"/>
          <a:stretch>
            <a:fillRect/>
          </a:stretch>
        </p:blipFill>
        <p:spPr>
          <a:xfrm>
            <a:off x="1761144" y="3074343"/>
            <a:ext cx="5450262" cy="3312607"/>
          </a:xfrm>
          <a:prstGeom prst="rect">
            <a:avLst/>
          </a:prstGeom>
        </p:spPr>
      </p:pic>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SPT </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796613"/>
            <a:ext cx="7886700" cy="3575806"/>
          </a:xfrm>
        </p:spPr>
        <p:txBody>
          <a:bodyPr>
            <a:normAutofit/>
          </a:bodyPr>
          <a:lstStyle/>
          <a:p>
            <a:pPr>
              <a:buClr>
                <a:srgbClr val="ED8B00"/>
              </a:buClr>
              <a:buFont typeface="Wingdings" panose="05000000000000000000" pitchFamily="2" charset="2"/>
              <a:buChar char="ü"/>
            </a:pPr>
            <a:r>
              <a:rPr lang="pt-BR" sz="2000" dirty="0"/>
              <a:t> </a:t>
            </a:r>
            <a:r>
              <a:rPr lang="pt-BR" sz="2000" b="1" dirty="0"/>
              <a:t>SPT – Sistema de Processamento de Transações: </a:t>
            </a:r>
            <a:r>
              <a:rPr lang="pt-BR" sz="2000" dirty="0"/>
              <a:t>Utilizada atualmente na maioria das organizações. Monitoram, coletam, armazenam, processam e distribuem os dados das diversas transações realizadas dentro da empresa, servindo como base para os demais sistemas existentes dentro da mesma. </a:t>
            </a:r>
          </a:p>
        </p:txBody>
      </p:sp>
    </p:spTree>
    <p:extLst>
      <p:ext uri="{BB962C8B-B14F-4D97-AF65-F5344CB8AC3E}">
        <p14:creationId xmlns:p14="http://schemas.microsoft.com/office/powerpoint/2010/main" val="67374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SPT </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3575806"/>
          </a:xfrm>
        </p:spPr>
        <p:txBody>
          <a:bodyPr>
            <a:normAutofit/>
          </a:bodyPr>
          <a:lstStyle/>
          <a:p>
            <a:pPr>
              <a:buClr>
                <a:srgbClr val="ED8B00"/>
              </a:buClr>
              <a:buFont typeface="Wingdings" panose="05000000000000000000" pitchFamily="2" charset="2"/>
              <a:buChar char="ü"/>
            </a:pPr>
            <a:r>
              <a:rPr lang="pt-BR" sz="2000" dirty="0"/>
              <a:t> </a:t>
            </a:r>
            <a:r>
              <a:rPr lang="pt-BR" sz="2000" b="1" dirty="0"/>
              <a:t>SPT – Características: </a:t>
            </a:r>
            <a:r>
              <a:rPr lang="pt-BR" sz="2000" dirty="0"/>
              <a:t>Na tabela a seguir, veremos as principais características de um SPT:</a:t>
            </a:r>
          </a:p>
        </p:txBody>
      </p:sp>
      <p:graphicFrame>
        <p:nvGraphicFramePr>
          <p:cNvPr id="6" name="Tabela 5">
            <a:extLst>
              <a:ext uri="{FF2B5EF4-FFF2-40B4-BE49-F238E27FC236}">
                <a16:creationId xmlns:a16="http://schemas.microsoft.com/office/drawing/2014/main" id="{986DBD43-2043-4258-8A3C-FD45E31BFFB3}"/>
              </a:ext>
            </a:extLst>
          </p:cNvPr>
          <p:cNvGraphicFramePr>
            <a:graphicFrameLocks noGrp="1"/>
          </p:cNvGraphicFramePr>
          <p:nvPr>
            <p:extLst>
              <p:ext uri="{D42A27DB-BD31-4B8C-83A1-F6EECF244321}">
                <p14:modId xmlns:p14="http://schemas.microsoft.com/office/powerpoint/2010/main" val="2731212760"/>
              </p:ext>
            </p:extLst>
          </p:nvPr>
        </p:nvGraphicFramePr>
        <p:xfrm>
          <a:off x="628650" y="3177856"/>
          <a:ext cx="8039100" cy="1285240"/>
        </p:xfrm>
        <a:graphic>
          <a:graphicData uri="http://schemas.openxmlformats.org/drawingml/2006/table">
            <a:tbl>
              <a:tblPr firstRow="1" bandRow="1">
                <a:tableStyleId>{5C22544A-7EE6-4342-B048-85BDC9FD1C3A}</a:tableStyleId>
              </a:tblPr>
              <a:tblGrid>
                <a:gridCol w="1599402">
                  <a:extLst>
                    <a:ext uri="{9D8B030D-6E8A-4147-A177-3AD203B41FA5}">
                      <a16:colId xmlns:a16="http://schemas.microsoft.com/office/drawing/2014/main" val="20000"/>
                    </a:ext>
                  </a:extLst>
                </a:gridCol>
                <a:gridCol w="1952954">
                  <a:extLst>
                    <a:ext uri="{9D8B030D-6E8A-4147-A177-3AD203B41FA5}">
                      <a16:colId xmlns:a16="http://schemas.microsoft.com/office/drawing/2014/main" val="20001"/>
                    </a:ext>
                  </a:extLst>
                </a:gridCol>
                <a:gridCol w="1762594">
                  <a:extLst>
                    <a:ext uri="{9D8B030D-6E8A-4147-A177-3AD203B41FA5}">
                      <a16:colId xmlns:a16="http://schemas.microsoft.com/office/drawing/2014/main" val="20002"/>
                    </a:ext>
                  </a:extLst>
                </a:gridCol>
                <a:gridCol w="2724150">
                  <a:extLst>
                    <a:ext uri="{9D8B030D-6E8A-4147-A177-3AD203B41FA5}">
                      <a16:colId xmlns:a16="http://schemas.microsoft.com/office/drawing/2014/main" val="20003"/>
                    </a:ext>
                  </a:extLst>
                </a:gridCol>
              </a:tblGrid>
              <a:tr h="370840">
                <a:tc>
                  <a:txBody>
                    <a:bodyPr/>
                    <a:lstStyle/>
                    <a:p>
                      <a:r>
                        <a:rPr lang="pt-BR" dirty="0"/>
                        <a:t>INPUTS</a:t>
                      </a:r>
                    </a:p>
                  </a:txBody>
                  <a:tcPr/>
                </a:tc>
                <a:tc>
                  <a:txBody>
                    <a:bodyPr/>
                    <a:lstStyle/>
                    <a:p>
                      <a:r>
                        <a:rPr lang="pt-BR" dirty="0"/>
                        <a:t>PROCESSAMENTO</a:t>
                      </a:r>
                    </a:p>
                  </a:txBody>
                  <a:tcPr/>
                </a:tc>
                <a:tc>
                  <a:txBody>
                    <a:bodyPr/>
                    <a:lstStyle/>
                    <a:p>
                      <a:r>
                        <a:rPr lang="pt-BR" dirty="0"/>
                        <a:t>OUTPUTS</a:t>
                      </a:r>
                    </a:p>
                  </a:txBody>
                  <a:tcPr/>
                </a:tc>
                <a:tc>
                  <a:txBody>
                    <a:bodyPr/>
                    <a:lstStyle/>
                    <a:p>
                      <a:r>
                        <a:rPr lang="pt-BR" dirty="0"/>
                        <a:t>USUÁROS</a:t>
                      </a:r>
                    </a:p>
                  </a:txBody>
                  <a:tcPr/>
                </a:tc>
                <a:extLst>
                  <a:ext uri="{0D108BD9-81ED-4DB2-BD59-A6C34878D82A}">
                    <a16:rowId xmlns:a16="http://schemas.microsoft.com/office/drawing/2014/main" val="10000"/>
                  </a:ext>
                </a:extLst>
              </a:tr>
              <a:tr h="370840">
                <a:tc>
                  <a:txBody>
                    <a:bodyPr/>
                    <a:lstStyle/>
                    <a:p>
                      <a:r>
                        <a:rPr lang="pt-BR" dirty="0"/>
                        <a:t>Evento, Transação</a:t>
                      </a:r>
                    </a:p>
                  </a:txBody>
                  <a:tcPr/>
                </a:tc>
                <a:tc>
                  <a:txBody>
                    <a:bodyPr/>
                    <a:lstStyle/>
                    <a:p>
                      <a:r>
                        <a:rPr lang="pt-BR" dirty="0"/>
                        <a:t>Intercalar, listar, ordenar, atualizar</a:t>
                      </a:r>
                    </a:p>
                  </a:txBody>
                  <a:tcPr/>
                </a:tc>
                <a:tc>
                  <a:txBody>
                    <a:bodyPr/>
                    <a:lstStyle/>
                    <a:p>
                      <a:r>
                        <a:rPr lang="pt-BR" dirty="0"/>
                        <a:t>Relatório detalhado, lista, sumário</a:t>
                      </a:r>
                    </a:p>
                  </a:txBody>
                  <a:tcPr/>
                </a:tc>
                <a:tc>
                  <a:txBody>
                    <a:bodyPr/>
                    <a:lstStyle/>
                    <a:p>
                      <a:r>
                        <a:rPr lang="pt-BR" dirty="0"/>
                        <a:t>Operário, nível básico da estrutura, seus supervisores</a:t>
                      </a:r>
                    </a:p>
                  </a:txBody>
                  <a:tcPr/>
                </a:tc>
                <a:extLst>
                  <a:ext uri="{0D108BD9-81ED-4DB2-BD59-A6C34878D82A}">
                    <a16:rowId xmlns:a16="http://schemas.microsoft.com/office/drawing/2014/main" val="10001"/>
                  </a:ext>
                </a:extLst>
              </a:tr>
            </a:tbl>
          </a:graphicData>
        </a:graphic>
      </p:graphicFrame>
      <p:sp>
        <p:nvSpPr>
          <p:cNvPr id="8" name="CaixaDeTexto 7">
            <a:extLst>
              <a:ext uri="{FF2B5EF4-FFF2-40B4-BE49-F238E27FC236}">
                <a16:creationId xmlns:a16="http://schemas.microsoft.com/office/drawing/2014/main" id="{D3274E93-DF75-4509-B998-5B59307695FE}"/>
              </a:ext>
            </a:extLst>
          </p:cNvPr>
          <p:cNvSpPr txBox="1"/>
          <p:nvPr/>
        </p:nvSpPr>
        <p:spPr>
          <a:xfrm>
            <a:off x="551719" y="4444740"/>
            <a:ext cx="2632965" cy="307777"/>
          </a:xfrm>
          <a:prstGeom prst="rect">
            <a:avLst/>
          </a:prstGeom>
          <a:noFill/>
        </p:spPr>
        <p:txBody>
          <a:bodyPr wrap="none" rtlCol="0">
            <a:spAutoFit/>
          </a:bodyPr>
          <a:lstStyle/>
          <a:p>
            <a:r>
              <a:rPr lang="pt-BR" sz="1400" dirty="0"/>
              <a:t>FONTE: </a:t>
            </a:r>
            <a:r>
              <a:rPr lang="pt-BR" sz="1400" dirty="0" err="1"/>
              <a:t>Rosini</a:t>
            </a:r>
            <a:r>
              <a:rPr lang="pt-BR" sz="1400" dirty="0"/>
              <a:t> e </a:t>
            </a:r>
            <a:r>
              <a:rPr lang="pt-BR" sz="1400" dirty="0" err="1"/>
              <a:t>Palmisano</a:t>
            </a:r>
            <a:r>
              <a:rPr lang="pt-BR" sz="1400" dirty="0"/>
              <a:t> (2012)</a:t>
            </a:r>
          </a:p>
        </p:txBody>
      </p:sp>
    </p:spTree>
    <p:extLst>
      <p:ext uri="{BB962C8B-B14F-4D97-AF65-F5344CB8AC3E}">
        <p14:creationId xmlns:p14="http://schemas.microsoft.com/office/powerpoint/2010/main" val="248199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SPT </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670362"/>
          </a:xfrm>
        </p:spPr>
        <p:txBody>
          <a:bodyPr>
            <a:normAutofit/>
          </a:bodyPr>
          <a:lstStyle/>
          <a:p>
            <a:pPr>
              <a:buClr>
                <a:srgbClr val="ED8B00"/>
              </a:buClr>
              <a:buFont typeface="Wingdings" panose="05000000000000000000" pitchFamily="2" charset="2"/>
              <a:buChar char="ü"/>
            </a:pPr>
            <a:r>
              <a:rPr lang="pt-BR" sz="2000" dirty="0"/>
              <a:t> </a:t>
            </a:r>
            <a:r>
              <a:rPr lang="pt-BR" sz="2000" b="1" dirty="0"/>
              <a:t>SPT – Exemplos: </a:t>
            </a:r>
            <a:endParaRPr lang="pt-BR" sz="2000" dirty="0"/>
          </a:p>
        </p:txBody>
      </p:sp>
      <p:sp>
        <p:nvSpPr>
          <p:cNvPr id="9" name="Espaço Reservado para Conteúdo 3">
            <a:extLst>
              <a:ext uri="{FF2B5EF4-FFF2-40B4-BE49-F238E27FC236}">
                <a16:creationId xmlns:a16="http://schemas.microsoft.com/office/drawing/2014/main" id="{EF46DD00-85F2-4B9D-854C-042F1A4209F9}"/>
              </a:ext>
            </a:extLst>
          </p:cNvPr>
          <p:cNvSpPr txBox="1">
            <a:spLocks/>
          </p:cNvSpPr>
          <p:nvPr/>
        </p:nvSpPr>
        <p:spPr>
          <a:xfrm>
            <a:off x="371476" y="2790093"/>
            <a:ext cx="8210550" cy="2227383"/>
          </a:xfrm>
          <a:prstGeom prst="rect">
            <a:avLst/>
          </a:prstGeom>
        </p:spPr>
        <p:txBody>
          <a:bodyPr vert="horz" lIns="0" tIns="45720" rIns="0" bIns="45720" numCol="2"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Wingdings" panose="05000000000000000000" pitchFamily="2" charset="2"/>
              <a:buChar char="§"/>
            </a:pPr>
            <a:r>
              <a:rPr lang="pt-BR" sz="1900" dirty="0">
                <a:cs typeface="Times New Roman" panose="02020603050405020304" pitchFamily="18" charset="0"/>
              </a:rPr>
              <a:t>Sistemas de Compras.</a:t>
            </a:r>
          </a:p>
          <a:p>
            <a:pPr lvl="1">
              <a:buFont typeface="Wingdings" panose="05000000000000000000" pitchFamily="2" charset="2"/>
              <a:buChar char="§"/>
            </a:pPr>
            <a:r>
              <a:rPr lang="pt-BR" sz="1900" dirty="0">
                <a:cs typeface="Times New Roman" panose="02020603050405020304" pitchFamily="18" charset="0"/>
              </a:rPr>
              <a:t>Sistemas de Recebimento.</a:t>
            </a:r>
          </a:p>
          <a:p>
            <a:pPr lvl="1">
              <a:buFont typeface="Wingdings" panose="05000000000000000000" pitchFamily="2" charset="2"/>
              <a:buChar char="§"/>
            </a:pPr>
            <a:r>
              <a:rPr lang="pt-BR" sz="1900" dirty="0">
                <a:cs typeface="Times New Roman" panose="02020603050405020304" pitchFamily="18" charset="0"/>
              </a:rPr>
              <a:t>Sistemas de Expedição.</a:t>
            </a:r>
          </a:p>
          <a:p>
            <a:pPr lvl="1">
              <a:buFont typeface="Wingdings" panose="05000000000000000000" pitchFamily="2" charset="2"/>
              <a:buChar char="§"/>
            </a:pPr>
            <a:r>
              <a:rPr lang="pt-BR" sz="1900" dirty="0">
                <a:cs typeface="Times New Roman" panose="02020603050405020304" pitchFamily="18" charset="0"/>
              </a:rPr>
              <a:t>Sistemas de Estoque.</a:t>
            </a:r>
          </a:p>
          <a:p>
            <a:pPr lvl="1">
              <a:buFont typeface="Wingdings" panose="05000000000000000000" pitchFamily="2" charset="2"/>
              <a:buChar char="§"/>
            </a:pPr>
            <a:r>
              <a:rPr lang="pt-BR" sz="1900" dirty="0">
                <a:cs typeface="Times New Roman" panose="02020603050405020304" pitchFamily="18" charset="0"/>
              </a:rPr>
              <a:t>Sistemas de Materiais.</a:t>
            </a:r>
          </a:p>
          <a:p>
            <a:pPr lvl="1">
              <a:buFont typeface="Wingdings" panose="05000000000000000000" pitchFamily="2" charset="2"/>
              <a:buChar char="§"/>
            </a:pPr>
            <a:r>
              <a:rPr lang="pt-BR" sz="1900" dirty="0">
                <a:cs typeface="Times New Roman" panose="02020603050405020304" pitchFamily="18" charset="0"/>
              </a:rPr>
              <a:t>Sistemas de Controle de Qualidade.</a:t>
            </a:r>
          </a:p>
          <a:p>
            <a:pPr lvl="1">
              <a:buFont typeface="Wingdings" panose="05000000000000000000" pitchFamily="2" charset="2"/>
              <a:buChar char="§"/>
            </a:pPr>
            <a:r>
              <a:rPr lang="pt-BR" sz="1900" dirty="0">
                <a:cs typeface="Times New Roman" panose="02020603050405020304" pitchFamily="18" charset="0"/>
              </a:rPr>
              <a:t>Sistemas de Controle de Processos.</a:t>
            </a:r>
          </a:p>
          <a:p>
            <a:pPr lvl="1">
              <a:buFont typeface="Wingdings" panose="05000000000000000000" pitchFamily="2" charset="2"/>
              <a:buChar char="§"/>
            </a:pPr>
            <a:r>
              <a:rPr lang="pt-BR" sz="1900" dirty="0">
                <a:cs typeface="Times New Roman" panose="02020603050405020304" pitchFamily="18" charset="0"/>
              </a:rPr>
              <a:t>Sistemas de Controle de Máquinas.</a:t>
            </a:r>
          </a:p>
          <a:p>
            <a:pPr lvl="1">
              <a:buFont typeface="Wingdings" panose="05000000000000000000" pitchFamily="2" charset="2"/>
              <a:buChar char="§"/>
            </a:pPr>
            <a:r>
              <a:rPr lang="pt-BR" sz="1900" dirty="0">
                <a:cs typeface="Times New Roman" panose="02020603050405020304" pitchFamily="18" charset="0"/>
              </a:rPr>
              <a:t>Sistemas de Suporte a Vendas.</a:t>
            </a:r>
          </a:p>
          <a:p>
            <a:pPr lvl="1">
              <a:buFont typeface="Wingdings" panose="05000000000000000000" pitchFamily="2" charset="2"/>
              <a:buChar char="§"/>
            </a:pPr>
            <a:r>
              <a:rPr lang="pt-BR" sz="1900" dirty="0">
                <a:cs typeface="Times New Roman" panose="02020603050405020304" pitchFamily="18" charset="0"/>
              </a:rPr>
              <a:t>Sistemas de Telemarketing.</a:t>
            </a:r>
          </a:p>
          <a:p>
            <a:pPr lvl="1">
              <a:buFont typeface="Wingdings" panose="05000000000000000000" pitchFamily="2" charset="2"/>
              <a:buChar char="§"/>
            </a:pPr>
            <a:r>
              <a:rPr lang="pt-BR" sz="1900" dirty="0">
                <a:cs typeface="Times New Roman" panose="02020603050405020304" pitchFamily="18" charset="0"/>
              </a:rPr>
              <a:t>Sistemas de Processamento de Pedidos.</a:t>
            </a:r>
          </a:p>
          <a:p>
            <a:pPr lvl="1">
              <a:buFont typeface="Wingdings" panose="05000000000000000000" pitchFamily="2" charset="2"/>
              <a:buChar char="§"/>
            </a:pPr>
            <a:r>
              <a:rPr lang="pt-BR" sz="1900" dirty="0">
                <a:cs typeface="Times New Roman" panose="02020603050405020304" pitchFamily="18" charset="0"/>
              </a:rPr>
              <a:t> Sistemas de Ponto de Venda.</a:t>
            </a:r>
          </a:p>
          <a:p>
            <a:pPr lvl="1">
              <a:buFont typeface="Wingdings" panose="05000000000000000000" pitchFamily="2" charset="2"/>
              <a:buChar char="§"/>
            </a:pPr>
            <a:r>
              <a:rPr lang="pt-BR" sz="1900" dirty="0">
                <a:cs typeface="Times New Roman" panose="02020603050405020304" pitchFamily="18" charset="0"/>
              </a:rPr>
              <a:t>Sistema de Crédito.</a:t>
            </a:r>
          </a:p>
        </p:txBody>
      </p:sp>
    </p:spTree>
    <p:extLst>
      <p:ext uri="{BB962C8B-B14F-4D97-AF65-F5344CB8AC3E}">
        <p14:creationId xmlns:p14="http://schemas.microsoft.com/office/powerpoint/2010/main" val="558523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SIG</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3575806"/>
          </a:xfrm>
        </p:spPr>
        <p:txBody>
          <a:bodyPr>
            <a:normAutofit/>
          </a:bodyPr>
          <a:lstStyle/>
          <a:p>
            <a:pPr>
              <a:buClr>
                <a:srgbClr val="ED8B00"/>
              </a:buClr>
              <a:buFont typeface="Wingdings" panose="05000000000000000000" pitchFamily="2" charset="2"/>
              <a:buChar char="ü"/>
            </a:pPr>
            <a:r>
              <a:rPr lang="pt-BR" sz="2000" b="1" dirty="0"/>
              <a:t>SIG – Sistemas de Informação Gerencial: </a:t>
            </a:r>
            <a:r>
              <a:rPr lang="pt-BR" sz="2000" dirty="0"/>
              <a:t>A finalidade principal de um SIG, segundo </a:t>
            </a:r>
            <a:r>
              <a:rPr lang="pt-BR" sz="2000" dirty="0" err="1"/>
              <a:t>Stair</a:t>
            </a:r>
            <a:r>
              <a:rPr lang="pt-BR" sz="2000" dirty="0"/>
              <a:t> (1998, p.208), é ajudar uma organização a atingir suas metas, fornecendo aos administradores uma visão das operações regulares da empresa, de modo que se possa organizar, controlar, planejar mais eficaz e eficientemente. </a:t>
            </a:r>
          </a:p>
          <a:p>
            <a:pPr>
              <a:buClr>
                <a:srgbClr val="ED8B00"/>
              </a:buClr>
              <a:buFont typeface="Wingdings" panose="05000000000000000000" pitchFamily="2" charset="2"/>
              <a:buChar char="ü"/>
            </a:pPr>
            <a:r>
              <a:rPr lang="pt-BR" sz="2000" dirty="0"/>
              <a:t>Em resumo, um SIG fornece aos administradores informações úteis para obter um feedback para as operações empresariais.</a:t>
            </a:r>
          </a:p>
        </p:txBody>
      </p:sp>
      <p:pic>
        <p:nvPicPr>
          <p:cNvPr id="9" name="Imagem 8">
            <a:extLst>
              <a:ext uri="{FF2B5EF4-FFF2-40B4-BE49-F238E27FC236}">
                <a16:creationId xmlns:a16="http://schemas.microsoft.com/office/drawing/2014/main" id="{328017DA-A187-459A-A469-83194265B9DD}"/>
              </a:ext>
            </a:extLst>
          </p:cNvPr>
          <p:cNvPicPr>
            <a:picLocks noChangeAspect="1"/>
          </p:cNvPicPr>
          <p:nvPr/>
        </p:nvPicPr>
        <p:blipFill>
          <a:blip r:embed="rId4"/>
          <a:stretch>
            <a:fillRect/>
          </a:stretch>
        </p:blipFill>
        <p:spPr>
          <a:xfrm>
            <a:off x="5887571" y="4371512"/>
            <a:ext cx="2755975" cy="2096425"/>
          </a:xfrm>
          <a:prstGeom prst="rect">
            <a:avLst/>
          </a:prstGeom>
        </p:spPr>
      </p:pic>
    </p:spTree>
    <p:extLst>
      <p:ext uri="{BB962C8B-B14F-4D97-AF65-F5344CB8AC3E}">
        <p14:creationId xmlns:p14="http://schemas.microsoft.com/office/powerpoint/2010/main" val="1176818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SIG</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3575806"/>
          </a:xfrm>
        </p:spPr>
        <p:txBody>
          <a:bodyPr>
            <a:normAutofit/>
          </a:bodyPr>
          <a:lstStyle/>
          <a:p>
            <a:pPr>
              <a:buClr>
                <a:srgbClr val="ED8B00"/>
              </a:buClr>
              <a:buFont typeface="Wingdings" panose="05000000000000000000" pitchFamily="2" charset="2"/>
              <a:buChar char="ü"/>
            </a:pPr>
            <a:r>
              <a:rPr lang="pt-BR" sz="2000" b="1" dirty="0"/>
              <a:t>SIG – Sistemas de Informação Gerencial: </a:t>
            </a:r>
            <a:r>
              <a:rPr lang="pt-BR" sz="2000" dirty="0"/>
              <a:t>Iniciam basicamente de duas fontes de informações: as externas e as internas e suas características são:</a:t>
            </a:r>
          </a:p>
          <a:p>
            <a:pPr lvl="1">
              <a:buClr>
                <a:srgbClr val="ED8B00"/>
              </a:buClr>
              <a:buFont typeface="Wingdings" panose="05000000000000000000" pitchFamily="2" charset="2"/>
              <a:buChar char="§"/>
            </a:pPr>
            <a:r>
              <a:rPr lang="pt-BR" sz="1600" dirty="0"/>
              <a:t>Gerar relatórios com formatos fixos e padronizados</a:t>
            </a:r>
          </a:p>
          <a:p>
            <a:pPr lvl="1">
              <a:buClr>
                <a:srgbClr val="ED8B00"/>
              </a:buClr>
              <a:buFont typeface="Wingdings" panose="05000000000000000000" pitchFamily="2" charset="2"/>
              <a:buChar char="§"/>
            </a:pPr>
            <a:r>
              <a:rPr lang="pt-BR" sz="1600" dirty="0"/>
              <a:t>Criar relatórios impressos e em tela</a:t>
            </a:r>
          </a:p>
          <a:p>
            <a:pPr lvl="1">
              <a:buClr>
                <a:srgbClr val="ED8B00"/>
              </a:buClr>
              <a:buFont typeface="Wingdings" panose="05000000000000000000" pitchFamily="2" charset="2"/>
              <a:buChar char="§"/>
            </a:pPr>
            <a:r>
              <a:rPr lang="pt-BR" sz="1600" dirty="0"/>
              <a:t>Usar dados internos armazenados em computador</a:t>
            </a:r>
          </a:p>
          <a:p>
            <a:pPr lvl="1">
              <a:buClr>
                <a:srgbClr val="ED8B00"/>
              </a:buClr>
              <a:buFont typeface="Wingdings" panose="05000000000000000000" pitchFamily="2" charset="2"/>
              <a:buChar char="§"/>
            </a:pPr>
            <a:r>
              <a:rPr lang="pt-BR" sz="1600" dirty="0"/>
              <a:t>Permitir relatórios personalizados</a:t>
            </a:r>
          </a:p>
        </p:txBody>
      </p:sp>
      <p:pic>
        <p:nvPicPr>
          <p:cNvPr id="6" name="Imagem 5">
            <a:extLst>
              <a:ext uri="{FF2B5EF4-FFF2-40B4-BE49-F238E27FC236}">
                <a16:creationId xmlns:a16="http://schemas.microsoft.com/office/drawing/2014/main" id="{3B5AEABC-E284-472D-8154-2A18263D6B8D}"/>
              </a:ext>
            </a:extLst>
          </p:cNvPr>
          <p:cNvPicPr>
            <a:picLocks noChangeAspect="1"/>
          </p:cNvPicPr>
          <p:nvPr/>
        </p:nvPicPr>
        <p:blipFill>
          <a:blip r:embed="rId4"/>
          <a:stretch>
            <a:fillRect/>
          </a:stretch>
        </p:blipFill>
        <p:spPr>
          <a:xfrm>
            <a:off x="5250009" y="3841881"/>
            <a:ext cx="3265341" cy="2470624"/>
          </a:xfrm>
          <a:prstGeom prst="rect">
            <a:avLst/>
          </a:prstGeom>
        </p:spPr>
      </p:pic>
    </p:spTree>
    <p:extLst>
      <p:ext uri="{BB962C8B-B14F-4D97-AF65-F5344CB8AC3E}">
        <p14:creationId xmlns:p14="http://schemas.microsoft.com/office/powerpoint/2010/main" val="1002476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SIG</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3575806"/>
          </a:xfrm>
        </p:spPr>
        <p:txBody>
          <a:bodyPr>
            <a:normAutofit/>
          </a:bodyPr>
          <a:lstStyle/>
          <a:p>
            <a:pPr>
              <a:buClr>
                <a:srgbClr val="ED8B00"/>
              </a:buClr>
              <a:buFont typeface="Wingdings" panose="05000000000000000000" pitchFamily="2" charset="2"/>
              <a:buChar char="ü"/>
            </a:pPr>
            <a:r>
              <a:rPr lang="pt-BR" sz="2000" b="1" dirty="0"/>
              <a:t>SIG – Sistemas de Informação Gerencial. – </a:t>
            </a:r>
            <a:r>
              <a:rPr lang="pt-BR" sz="2000" dirty="0"/>
              <a:t>Exemplo: SIG Financeiro</a:t>
            </a:r>
          </a:p>
        </p:txBody>
      </p:sp>
      <p:graphicFrame>
        <p:nvGraphicFramePr>
          <p:cNvPr id="8" name="Tabela 7">
            <a:extLst>
              <a:ext uri="{FF2B5EF4-FFF2-40B4-BE49-F238E27FC236}">
                <a16:creationId xmlns:a16="http://schemas.microsoft.com/office/drawing/2014/main" id="{2DCE4E5D-3EE9-4A65-B8E1-6CD6D3B53545}"/>
              </a:ext>
            </a:extLst>
          </p:cNvPr>
          <p:cNvGraphicFramePr>
            <a:graphicFrameLocks noGrp="1"/>
          </p:cNvGraphicFramePr>
          <p:nvPr>
            <p:extLst>
              <p:ext uri="{D42A27DB-BD31-4B8C-83A1-F6EECF244321}">
                <p14:modId xmlns:p14="http://schemas.microsoft.com/office/powerpoint/2010/main" val="1068514075"/>
              </p:ext>
            </p:extLst>
          </p:nvPr>
        </p:nvGraphicFramePr>
        <p:xfrm>
          <a:off x="339437" y="2828928"/>
          <a:ext cx="8433088" cy="3022600"/>
        </p:xfrm>
        <a:graphic>
          <a:graphicData uri="http://schemas.openxmlformats.org/drawingml/2006/table">
            <a:tbl>
              <a:tblPr firstRow="1" bandRow="1">
                <a:tableStyleId>{5C22544A-7EE6-4342-B048-85BDC9FD1C3A}</a:tableStyleId>
              </a:tblPr>
              <a:tblGrid>
                <a:gridCol w="2824076">
                  <a:extLst>
                    <a:ext uri="{9D8B030D-6E8A-4147-A177-3AD203B41FA5}">
                      <a16:colId xmlns:a16="http://schemas.microsoft.com/office/drawing/2014/main" val="20000"/>
                    </a:ext>
                  </a:extLst>
                </a:gridCol>
                <a:gridCol w="2637667">
                  <a:extLst>
                    <a:ext uri="{9D8B030D-6E8A-4147-A177-3AD203B41FA5}">
                      <a16:colId xmlns:a16="http://schemas.microsoft.com/office/drawing/2014/main" val="20001"/>
                    </a:ext>
                  </a:extLst>
                </a:gridCol>
                <a:gridCol w="2971345">
                  <a:extLst>
                    <a:ext uri="{9D8B030D-6E8A-4147-A177-3AD203B41FA5}">
                      <a16:colId xmlns:a16="http://schemas.microsoft.com/office/drawing/2014/main" val="20002"/>
                    </a:ext>
                  </a:extLst>
                </a:gridCol>
              </a:tblGrid>
              <a:tr h="338031">
                <a:tc gridSpan="2">
                  <a:txBody>
                    <a:bodyPr/>
                    <a:lstStyle/>
                    <a:p>
                      <a:r>
                        <a:rPr lang="pt-BR" dirty="0"/>
                        <a:t>ENTRADAS</a:t>
                      </a:r>
                    </a:p>
                  </a:txBody>
                  <a:tcPr>
                    <a:solidFill>
                      <a:schemeClr val="bg2">
                        <a:lumMod val="50000"/>
                      </a:schemeClr>
                    </a:solidFill>
                  </a:tcPr>
                </a:tc>
                <a:tc hMerge="1">
                  <a:txBody>
                    <a:bodyPr/>
                    <a:lstStyle/>
                    <a:p>
                      <a:endParaRPr lang="pt-BR" dirty="0"/>
                    </a:p>
                  </a:txBody>
                  <a:tcPr/>
                </a:tc>
                <a:tc>
                  <a:txBody>
                    <a:bodyPr/>
                    <a:lstStyle/>
                    <a:p>
                      <a:r>
                        <a:rPr lang="pt-BR" dirty="0"/>
                        <a:t>SAIDAS:</a:t>
                      </a:r>
                    </a:p>
                  </a:txBody>
                  <a:tcPr/>
                </a:tc>
                <a:extLst>
                  <a:ext uri="{0D108BD9-81ED-4DB2-BD59-A6C34878D82A}">
                    <a16:rowId xmlns:a16="http://schemas.microsoft.com/office/drawing/2014/main" val="10000"/>
                  </a:ext>
                </a:extLst>
              </a:tr>
              <a:tr h="370840">
                <a:tc>
                  <a:txBody>
                    <a:bodyPr/>
                    <a:lstStyle/>
                    <a:p>
                      <a:r>
                        <a:rPr lang="pt-BR" dirty="0"/>
                        <a:t>Internas:</a:t>
                      </a:r>
                    </a:p>
                  </a:txBody>
                  <a:tcPr/>
                </a:tc>
                <a:tc>
                  <a:txBody>
                    <a:bodyPr/>
                    <a:lstStyle/>
                    <a:p>
                      <a:r>
                        <a:rPr lang="pt-BR" dirty="0"/>
                        <a:t>Externas:</a:t>
                      </a:r>
                    </a:p>
                  </a:txBody>
                  <a:tcPr/>
                </a:tc>
                <a:tc>
                  <a:txBody>
                    <a:bodyPr/>
                    <a:lstStyle/>
                    <a:p>
                      <a:r>
                        <a:rPr lang="pt-BR" dirty="0"/>
                        <a:t>Relatórios</a:t>
                      </a:r>
                      <a:r>
                        <a:rPr lang="pt-BR" baseline="0" dirty="0"/>
                        <a:t> diversos:</a:t>
                      </a:r>
                      <a:endParaRPr lang="pt-BR" dirty="0"/>
                    </a:p>
                  </a:txBody>
                  <a:tcPr/>
                </a:tc>
                <a:extLst>
                  <a:ext uri="{0D108BD9-81ED-4DB2-BD59-A6C34878D82A}">
                    <a16:rowId xmlns:a16="http://schemas.microsoft.com/office/drawing/2014/main" val="10001"/>
                  </a:ext>
                </a:extLst>
              </a:tr>
              <a:tr h="370840">
                <a:tc>
                  <a:txBody>
                    <a:bodyPr/>
                    <a:lstStyle/>
                    <a:p>
                      <a:pPr marL="285750" indent="-285750">
                        <a:buFont typeface="Arial" panose="020B0604020202020204" pitchFamily="34" charset="0"/>
                        <a:buChar char="•"/>
                      </a:pPr>
                      <a:r>
                        <a:rPr lang="pt-BR" dirty="0"/>
                        <a:t>Planejamento Estratégico</a:t>
                      </a:r>
                    </a:p>
                    <a:p>
                      <a:pPr marL="285750" indent="-285750">
                        <a:buFont typeface="Arial" panose="020B0604020202020204" pitchFamily="34" charset="0"/>
                        <a:buChar char="•"/>
                      </a:pPr>
                      <a:r>
                        <a:rPr lang="pt-BR" dirty="0"/>
                        <a:t>Política</a:t>
                      </a:r>
                      <a:r>
                        <a:rPr lang="pt-BR" baseline="0" dirty="0"/>
                        <a:t> corporativa</a:t>
                      </a:r>
                    </a:p>
                    <a:p>
                      <a:pPr marL="285750" indent="-285750">
                        <a:buFont typeface="Arial" panose="020B0604020202020204" pitchFamily="34" charset="0"/>
                        <a:buChar char="•"/>
                      </a:pPr>
                      <a:r>
                        <a:rPr lang="pt-BR" baseline="0" dirty="0"/>
                        <a:t>Plano de metas</a:t>
                      </a:r>
                    </a:p>
                    <a:p>
                      <a:pPr marL="285750" indent="-285750">
                        <a:buFont typeface="Arial" panose="020B0604020202020204" pitchFamily="34" charset="0"/>
                        <a:buChar char="•"/>
                      </a:pPr>
                      <a:r>
                        <a:rPr lang="pt-BR" baseline="0" dirty="0"/>
                        <a:t>SPT: Folha de pagamento</a:t>
                      </a:r>
                    </a:p>
                    <a:p>
                      <a:pPr marL="285750" indent="-285750">
                        <a:buFont typeface="Arial" panose="020B0604020202020204" pitchFamily="34" charset="0"/>
                        <a:buChar char="•"/>
                      </a:pPr>
                      <a:r>
                        <a:rPr lang="pt-BR" baseline="0" dirty="0"/>
                        <a:t>Razão geral</a:t>
                      </a:r>
                    </a:p>
                    <a:p>
                      <a:pPr marL="285750" indent="-285750">
                        <a:buFont typeface="Arial" panose="020B0604020202020204" pitchFamily="34" charset="0"/>
                        <a:buChar char="•"/>
                      </a:pPr>
                      <a:r>
                        <a:rPr lang="pt-BR" baseline="0" dirty="0"/>
                        <a:t>Contas a pagar</a:t>
                      </a:r>
                    </a:p>
                    <a:p>
                      <a:pPr marL="285750" indent="-285750">
                        <a:buFont typeface="Arial" panose="020B0604020202020204" pitchFamily="34" charset="0"/>
                        <a:buChar char="•"/>
                      </a:pPr>
                      <a:r>
                        <a:rPr lang="pt-BR" baseline="0" dirty="0"/>
                        <a:t>Contas a receber</a:t>
                      </a:r>
                      <a:endParaRPr lang="pt-BR" dirty="0"/>
                    </a:p>
                  </a:txBody>
                  <a:tcPr/>
                </a:tc>
                <a:tc>
                  <a:txBody>
                    <a:bodyPr/>
                    <a:lstStyle/>
                    <a:p>
                      <a:pPr marL="285750" indent="-285750">
                        <a:buFont typeface="Arial" panose="020B0604020202020204" pitchFamily="34" charset="0"/>
                        <a:buChar char="•"/>
                      </a:pPr>
                      <a:r>
                        <a:rPr lang="pt-BR" dirty="0"/>
                        <a:t>Concorrência</a:t>
                      </a:r>
                    </a:p>
                    <a:p>
                      <a:pPr marL="285750" indent="-285750">
                        <a:buFont typeface="Arial" panose="020B0604020202020204" pitchFamily="34" charset="0"/>
                        <a:buChar char="•"/>
                      </a:pPr>
                      <a:r>
                        <a:rPr lang="pt-BR" dirty="0"/>
                        <a:t>Índices de preço</a:t>
                      </a:r>
                    </a:p>
                    <a:p>
                      <a:pPr marL="285750" indent="-285750">
                        <a:buFont typeface="Arial" panose="020B0604020202020204" pitchFamily="34" charset="0"/>
                        <a:buChar char="•"/>
                      </a:pPr>
                      <a:r>
                        <a:rPr lang="pt-BR" dirty="0"/>
                        <a:t>Indicadores</a:t>
                      </a:r>
                      <a:r>
                        <a:rPr lang="pt-BR" baseline="0" dirty="0"/>
                        <a:t> econômicos</a:t>
                      </a:r>
                    </a:p>
                    <a:p>
                      <a:pPr marL="285750" indent="-285750">
                        <a:buFont typeface="Arial" panose="020B0604020202020204" pitchFamily="34" charset="0"/>
                        <a:buChar char="•"/>
                      </a:pPr>
                      <a:r>
                        <a:rPr lang="pt-BR" baseline="0" dirty="0"/>
                        <a:t>Leis tributárias</a:t>
                      </a:r>
                    </a:p>
                    <a:p>
                      <a:pPr marL="285750" indent="-285750">
                        <a:buFont typeface="Arial" panose="020B0604020202020204" pitchFamily="34" charset="0"/>
                        <a:buChar char="•"/>
                      </a:pPr>
                      <a:r>
                        <a:rPr lang="pt-BR" baseline="0" dirty="0"/>
                        <a:t>Agencias governamentais</a:t>
                      </a:r>
                      <a:endParaRPr lang="pt-BR" dirty="0"/>
                    </a:p>
                  </a:txBody>
                  <a:tcPr/>
                </a:tc>
                <a:tc>
                  <a:txBody>
                    <a:bodyPr/>
                    <a:lstStyle/>
                    <a:p>
                      <a:pPr marL="285750" indent="-285750">
                        <a:buFont typeface="Arial" panose="020B0604020202020204" pitchFamily="34" charset="0"/>
                        <a:buChar char="•"/>
                      </a:pPr>
                      <a:r>
                        <a:rPr lang="pt-BR" dirty="0"/>
                        <a:t>Custo folha de pagamento</a:t>
                      </a:r>
                    </a:p>
                    <a:p>
                      <a:pPr marL="285750" indent="-285750">
                        <a:buFont typeface="Arial" panose="020B0604020202020204" pitchFamily="34" charset="0"/>
                        <a:buChar char="•"/>
                      </a:pPr>
                      <a:r>
                        <a:rPr lang="pt-BR" dirty="0"/>
                        <a:t>Investimento</a:t>
                      </a:r>
                      <a:r>
                        <a:rPr lang="pt-BR" baseline="0" dirty="0"/>
                        <a:t> em estoque</a:t>
                      </a:r>
                    </a:p>
                    <a:p>
                      <a:pPr marL="285750" indent="-285750">
                        <a:buFont typeface="Arial" panose="020B0604020202020204" pitchFamily="34" charset="0"/>
                        <a:buChar char="•"/>
                      </a:pPr>
                      <a:r>
                        <a:rPr lang="pt-BR" baseline="0" dirty="0"/>
                        <a:t>Pagamento a fornecedores</a:t>
                      </a:r>
                    </a:p>
                    <a:p>
                      <a:pPr marL="285750" indent="-285750">
                        <a:buFont typeface="Arial" panose="020B0604020202020204" pitchFamily="34" charset="0"/>
                        <a:buChar char="•"/>
                      </a:pPr>
                      <a:r>
                        <a:rPr lang="pt-BR" baseline="0" dirty="0"/>
                        <a:t>Valores devidos pelos clientes</a:t>
                      </a:r>
                    </a:p>
                    <a:p>
                      <a:pPr marL="285750" indent="-285750">
                        <a:buFont typeface="Arial" panose="020B0604020202020204" pitchFamily="34" charset="0"/>
                        <a:buChar char="•"/>
                      </a:pPr>
                      <a:r>
                        <a:rPr lang="pt-BR" baseline="0" dirty="0"/>
                        <a:t>Custos e lucros</a:t>
                      </a:r>
                    </a:p>
                    <a:p>
                      <a:pPr marL="285750" indent="-285750">
                        <a:buFont typeface="Arial" panose="020B0604020202020204" pitchFamily="34" charset="0"/>
                        <a:buChar char="•"/>
                      </a:pPr>
                      <a:r>
                        <a:rPr lang="pt-BR" baseline="0" dirty="0"/>
                        <a:t>Administração de fundos, etc...</a:t>
                      </a:r>
                      <a:endParaRPr lang="pt-BR"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15592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Relatórios SPT x Relatórios SIG</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3575806"/>
          </a:xfrm>
        </p:spPr>
        <p:txBody>
          <a:bodyPr>
            <a:normAutofit/>
          </a:bodyPr>
          <a:lstStyle/>
          <a:p>
            <a:pPr>
              <a:buClr>
                <a:srgbClr val="ED8B00"/>
              </a:buClr>
              <a:buFont typeface="Wingdings" panose="05000000000000000000" pitchFamily="2" charset="2"/>
              <a:buChar char="ü"/>
            </a:pPr>
            <a:r>
              <a:rPr lang="pt-BR" sz="2000" b="1" dirty="0"/>
              <a:t> </a:t>
            </a:r>
            <a:r>
              <a:rPr lang="pt-BR" sz="2000" dirty="0"/>
              <a:t>A principal diferença entre os relatórios gerados pelo SPT e os gerados pelo SIG é que os relatórios gerados pelo SIG dão suporte à tomada de decisão gerencial dos níveis mais altos de gerenciamento, onde as decisões tendem a serem menos estruturadas (semiestruturadas) e menos rotineiras. </a:t>
            </a:r>
          </a:p>
          <a:p>
            <a:pPr>
              <a:buClr>
                <a:srgbClr val="ED8B00"/>
              </a:buClr>
              <a:buFont typeface="Wingdings" panose="05000000000000000000" pitchFamily="2" charset="2"/>
              <a:buChar char="ü"/>
            </a:pPr>
            <a:r>
              <a:rPr lang="pt-BR" sz="2000" dirty="0"/>
              <a:t>Enquanto um SPT dá suporte mais frequentemente à eficácia da organização, um SIG dá suporte a eficácia gerencial</a:t>
            </a:r>
          </a:p>
          <a:p>
            <a:pPr>
              <a:buClr>
                <a:srgbClr val="ED8B00"/>
              </a:buClr>
              <a:buFont typeface="Wingdings" panose="05000000000000000000" pitchFamily="2" charset="2"/>
              <a:buChar char="ü"/>
            </a:pPr>
            <a:endParaRPr lang="pt-BR" sz="2000" dirty="0"/>
          </a:p>
        </p:txBody>
      </p:sp>
      <p:pic>
        <p:nvPicPr>
          <p:cNvPr id="6" name="Imagem 5">
            <a:extLst>
              <a:ext uri="{FF2B5EF4-FFF2-40B4-BE49-F238E27FC236}">
                <a16:creationId xmlns:a16="http://schemas.microsoft.com/office/drawing/2014/main" id="{C6716DC1-700F-4726-BFED-62C52E75550E}"/>
              </a:ext>
            </a:extLst>
          </p:cNvPr>
          <p:cNvPicPr>
            <a:picLocks noChangeAspect="1"/>
          </p:cNvPicPr>
          <p:nvPr/>
        </p:nvPicPr>
        <p:blipFill>
          <a:blip r:embed="rId4"/>
          <a:stretch>
            <a:fillRect/>
          </a:stretch>
        </p:blipFill>
        <p:spPr>
          <a:xfrm>
            <a:off x="5936473" y="4923785"/>
            <a:ext cx="2578877" cy="125921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5578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Sobre a disciplina:</a:t>
            </a:r>
          </a:p>
        </p:txBody>
      </p:sp>
      <p:sp>
        <p:nvSpPr>
          <p:cNvPr id="2" name="Espaço Reservado para Conteúdo 1">
            <a:extLst>
              <a:ext uri="{FF2B5EF4-FFF2-40B4-BE49-F238E27FC236}">
                <a16:creationId xmlns:a16="http://schemas.microsoft.com/office/drawing/2014/main" id="{1B119080-AE3C-4A80-8845-1689CB15AA27}"/>
              </a:ext>
            </a:extLst>
          </p:cNvPr>
          <p:cNvSpPr>
            <a:spLocks noGrp="1"/>
          </p:cNvSpPr>
          <p:nvPr>
            <p:ph idx="1"/>
          </p:nvPr>
        </p:nvSpPr>
        <p:spPr>
          <a:xfrm>
            <a:off x="628650" y="2601157"/>
            <a:ext cx="7886700" cy="3575806"/>
          </a:xfrm>
        </p:spPr>
        <p:txBody>
          <a:bodyPr>
            <a:normAutofit/>
          </a:bodyPr>
          <a:lstStyle/>
          <a:p>
            <a:pPr>
              <a:buClr>
                <a:srgbClr val="ED8B00"/>
              </a:buClr>
              <a:buFont typeface="Wingdings" panose="05000000000000000000" pitchFamily="2" charset="2"/>
              <a:buChar char="ü"/>
            </a:pPr>
            <a:r>
              <a:rPr lang="pt-BR" dirty="0"/>
              <a:t> </a:t>
            </a:r>
            <a:r>
              <a:rPr lang="pt-BR" sz="2400" dirty="0"/>
              <a:t>Desenvolver Sistemas de Informação</a:t>
            </a:r>
          </a:p>
          <a:p>
            <a:pPr>
              <a:buClr>
                <a:srgbClr val="ED8B00"/>
              </a:buClr>
              <a:buFont typeface="Wingdings" panose="05000000000000000000" pitchFamily="2" charset="2"/>
              <a:buChar char="ü"/>
            </a:pPr>
            <a:r>
              <a:rPr lang="pt-BR" sz="1800" dirty="0"/>
              <a:t>  </a:t>
            </a:r>
            <a:r>
              <a:rPr lang="pt-BR" sz="2400" dirty="0"/>
              <a:t>CH: </a:t>
            </a:r>
            <a:r>
              <a:rPr lang="pt-BR" sz="2400" b="1" dirty="0"/>
              <a:t>72h</a:t>
            </a:r>
          </a:p>
          <a:p>
            <a:pPr>
              <a:buClr>
                <a:srgbClr val="ED8B00"/>
              </a:buClr>
              <a:buFont typeface="Wingdings" panose="05000000000000000000" pitchFamily="2" charset="2"/>
              <a:buChar char="ü"/>
            </a:pPr>
            <a:r>
              <a:rPr lang="pt-BR" sz="2400" dirty="0"/>
              <a:t> Aulas: </a:t>
            </a:r>
          </a:p>
          <a:p>
            <a:pPr lvl="1">
              <a:buClr>
                <a:srgbClr val="ED8B00"/>
              </a:buClr>
              <a:buFont typeface="Wingdings" panose="05000000000000000000" pitchFamily="2" charset="2"/>
              <a:buChar char="§"/>
            </a:pPr>
            <a:r>
              <a:rPr lang="pt-BR" sz="2000" dirty="0"/>
              <a:t>Segundas/Quintas</a:t>
            </a:r>
          </a:p>
          <a:p>
            <a:pPr lvl="1">
              <a:buClr>
                <a:srgbClr val="ED8B00"/>
              </a:buClr>
              <a:buFont typeface="Wingdings" panose="05000000000000000000" pitchFamily="2" charset="2"/>
              <a:buChar char="§"/>
            </a:pPr>
            <a:r>
              <a:rPr lang="pt-BR" sz="2000" dirty="0"/>
              <a:t>Sextas Quinzenais</a:t>
            </a:r>
          </a:p>
          <a:p>
            <a:pPr lvl="1">
              <a:buClr>
                <a:srgbClr val="ED8B00"/>
              </a:buClr>
              <a:buFont typeface="Wingdings" panose="05000000000000000000" pitchFamily="2" charset="2"/>
              <a:buChar char="§"/>
            </a:pPr>
            <a:r>
              <a:rPr lang="pt-BR" sz="2000" dirty="0"/>
              <a:t>19h às 22:00</a:t>
            </a:r>
          </a:p>
          <a:p>
            <a:pPr>
              <a:buClr>
                <a:srgbClr val="ED8B00"/>
              </a:buClr>
              <a:buFont typeface="Wingdings" panose="05000000000000000000" pitchFamily="2" charset="2"/>
              <a:buChar char="ü"/>
            </a:pPr>
            <a:endParaRPr lang="pt-BR" sz="2400" dirty="0"/>
          </a:p>
        </p:txBody>
      </p:sp>
      <p:pic>
        <p:nvPicPr>
          <p:cNvPr id="6" name="Imagem 5">
            <a:extLst>
              <a:ext uri="{FF2B5EF4-FFF2-40B4-BE49-F238E27FC236}">
                <a16:creationId xmlns:a16="http://schemas.microsoft.com/office/drawing/2014/main" id="{E1DD32C8-38DE-49AF-B412-9FDA0568F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9873" y="2724572"/>
            <a:ext cx="2075035" cy="2210096"/>
          </a:xfrm>
          <a:prstGeom prst="rect">
            <a:avLst/>
          </a:prstGeom>
        </p:spPr>
      </p:pic>
      <p:pic>
        <p:nvPicPr>
          <p:cNvPr id="9" name="Imagem 2">
            <a:extLst>
              <a:ext uri="{FF2B5EF4-FFF2-40B4-BE49-F238E27FC236}">
                <a16:creationId xmlns:a16="http://schemas.microsoft.com/office/drawing/2014/main" id="{949D06FD-6C4D-4F71-BDB5-26D5E970AD5E}"/>
              </a:ext>
            </a:extLst>
          </p:cNvPr>
          <p:cNvPicPr/>
          <p:nvPr/>
        </p:nvPicPr>
        <p:blipFill>
          <a:blip r:embed="rId5"/>
          <a:srcRect l="13880" t="26409" r="13880" b="26135"/>
          <a:stretch/>
        </p:blipFill>
        <p:spPr>
          <a:xfrm>
            <a:off x="7048870" y="5193765"/>
            <a:ext cx="1712820" cy="1124830"/>
          </a:xfrm>
          <a:prstGeom prst="rect">
            <a:avLst/>
          </a:prstGeom>
          <a:ln>
            <a:noFill/>
          </a:ln>
        </p:spPr>
      </p:pic>
    </p:spTree>
    <p:extLst>
      <p:ext uri="{BB962C8B-B14F-4D97-AF65-F5344CB8AC3E}">
        <p14:creationId xmlns:p14="http://schemas.microsoft.com/office/powerpoint/2010/main" val="24783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SAD</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3575806"/>
          </a:xfrm>
        </p:spPr>
        <p:txBody>
          <a:bodyPr>
            <a:normAutofit/>
          </a:bodyPr>
          <a:lstStyle/>
          <a:p>
            <a:pPr>
              <a:buClr>
                <a:srgbClr val="ED8B00"/>
              </a:buClr>
              <a:buFont typeface="Wingdings" panose="05000000000000000000" pitchFamily="2" charset="2"/>
              <a:buChar char="ü"/>
            </a:pPr>
            <a:r>
              <a:rPr lang="pt-BR" sz="2000" b="1" dirty="0"/>
              <a:t> SAD – Sistemas de Apoio a Decisão(SSD</a:t>
            </a:r>
            <a:r>
              <a:rPr lang="pt-BR" sz="2000" dirty="0"/>
              <a:t>): é um conjunto organizado de pessoas, procedimentos, software, banco de dados e dispositivos utilizados para dar suporte à tomada de decisões específicas de um problema. O foco de um SAD está na eficácia da tomada de decisões em face de problemas não-estruturados ou semiestruturados.</a:t>
            </a:r>
          </a:p>
          <a:p>
            <a:pPr>
              <a:buClr>
                <a:srgbClr val="ED8B00"/>
              </a:buClr>
              <a:buFont typeface="Wingdings" panose="05000000000000000000" pitchFamily="2" charset="2"/>
              <a:buChar char="ü"/>
            </a:pPr>
            <a:r>
              <a:rPr lang="pt-BR" sz="2000" dirty="0"/>
              <a:t>Possuem funções específicas, não vinculadas aos sistemas existentes, que permitem buscar informações nas bases de dados existentes e delas retirar subsídios para o processo de tomada de decisão</a:t>
            </a:r>
          </a:p>
          <a:p>
            <a:pPr>
              <a:buClr>
                <a:srgbClr val="ED8B00"/>
              </a:buClr>
              <a:buFont typeface="Wingdings" panose="05000000000000000000" pitchFamily="2" charset="2"/>
              <a:buChar char="ü"/>
            </a:pPr>
            <a:endParaRPr lang="pt-BR" sz="2000" dirty="0"/>
          </a:p>
        </p:txBody>
      </p:sp>
    </p:spTree>
    <p:extLst>
      <p:ext uri="{BB962C8B-B14F-4D97-AF65-F5344CB8AC3E}">
        <p14:creationId xmlns:p14="http://schemas.microsoft.com/office/powerpoint/2010/main" val="1399727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SAD</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3575806"/>
          </a:xfrm>
        </p:spPr>
        <p:txBody>
          <a:bodyPr>
            <a:normAutofit/>
          </a:bodyPr>
          <a:lstStyle/>
          <a:p>
            <a:pPr>
              <a:buClr>
                <a:srgbClr val="ED8B00"/>
              </a:buClr>
              <a:buFont typeface="Wingdings" panose="05000000000000000000" pitchFamily="2" charset="2"/>
              <a:buChar char="ü"/>
            </a:pPr>
            <a:r>
              <a:rPr lang="pt-BR" sz="2000" b="1" dirty="0"/>
              <a:t> SAD – Sistemas de Apoio a Decisão(SSD</a:t>
            </a:r>
            <a:r>
              <a:rPr lang="pt-BR" sz="2000" dirty="0"/>
              <a:t>): Os sistemas de apoio à decisão disponibilizam dados e técnicas para análise de problemas e oportunidades. Nesse sentido, eles devem ser suficientemente flexíveis e amigáveis, na medida em que é o tomador de decisão que vai modelar a situação a ser analisada. </a:t>
            </a:r>
          </a:p>
          <a:p>
            <a:pPr>
              <a:buClr>
                <a:srgbClr val="ED8B00"/>
              </a:buClr>
              <a:buFont typeface="Wingdings" panose="05000000000000000000" pitchFamily="2" charset="2"/>
              <a:buChar char="ü"/>
            </a:pPr>
            <a:r>
              <a:rPr lang="pt-BR" sz="2000" dirty="0"/>
              <a:t>Isso faz com que os sistemas de apoio à decisão sejam sistemas “ad hoc” que são projetados para que os próprios usuários os iniciem e controlem conforme suas necessidades e estilos de tomada de decisão.</a:t>
            </a:r>
          </a:p>
          <a:p>
            <a:pPr>
              <a:buClr>
                <a:srgbClr val="ED8B00"/>
              </a:buClr>
              <a:buFont typeface="Wingdings" panose="05000000000000000000" pitchFamily="2" charset="2"/>
              <a:buChar char="ü"/>
            </a:pPr>
            <a:endParaRPr lang="pt-BR" sz="2000" dirty="0"/>
          </a:p>
        </p:txBody>
      </p:sp>
      <p:sp>
        <p:nvSpPr>
          <p:cNvPr id="6" name="Arredondar Retângulo em um Canto Diagonal 2">
            <a:extLst>
              <a:ext uri="{FF2B5EF4-FFF2-40B4-BE49-F238E27FC236}">
                <a16:creationId xmlns:a16="http://schemas.microsoft.com/office/drawing/2014/main" id="{59AC82C5-1657-46A2-8419-155E7A6924DB}"/>
              </a:ext>
            </a:extLst>
          </p:cNvPr>
          <p:cNvSpPr/>
          <p:nvPr/>
        </p:nvSpPr>
        <p:spPr>
          <a:xfrm>
            <a:off x="1904316" y="5093928"/>
            <a:ext cx="6865034" cy="918932"/>
          </a:xfrm>
          <a:prstGeom prst="round2DiagRect">
            <a:avLst/>
          </a:prstGeom>
          <a:solidFill>
            <a:srgbClr val="BD582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 hoc” – Na construção de programas, utilizamos esse termo para definir que um sistema ou parte dele foi construído para fins específicos, sem estar devidamente projetado para isso.</a:t>
            </a:r>
          </a:p>
        </p:txBody>
      </p:sp>
      <p:pic>
        <p:nvPicPr>
          <p:cNvPr id="8" name="Imagem 7">
            <a:extLst>
              <a:ext uri="{FF2B5EF4-FFF2-40B4-BE49-F238E27FC236}">
                <a16:creationId xmlns:a16="http://schemas.microsoft.com/office/drawing/2014/main" id="{49EB6D0B-1C76-48A1-9A41-B75D401A8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922" y="4570921"/>
            <a:ext cx="2652368" cy="1989276"/>
          </a:xfrm>
          <a:prstGeom prst="rect">
            <a:avLst/>
          </a:prstGeom>
        </p:spPr>
      </p:pic>
    </p:spTree>
    <p:extLst>
      <p:ext uri="{BB962C8B-B14F-4D97-AF65-F5344CB8AC3E}">
        <p14:creationId xmlns:p14="http://schemas.microsoft.com/office/powerpoint/2010/main" val="2802580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SAD</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3575806"/>
          </a:xfrm>
        </p:spPr>
        <p:txBody>
          <a:bodyPr>
            <a:normAutofit/>
          </a:bodyPr>
          <a:lstStyle/>
          <a:p>
            <a:pPr>
              <a:buClr>
                <a:srgbClr val="ED8B00"/>
              </a:buClr>
              <a:buFont typeface="Wingdings" panose="05000000000000000000" pitchFamily="2" charset="2"/>
              <a:buChar char="ü"/>
            </a:pPr>
            <a:r>
              <a:rPr lang="pt-BR" sz="2000" b="1" dirty="0"/>
              <a:t> SAD – Sistemas de Apoio a Decisão(SSD</a:t>
            </a:r>
            <a:r>
              <a:rPr lang="pt-BR" sz="2000" dirty="0"/>
              <a:t>): Podemos citar algumas características desse tipo de sistema, dentre elas destaco:</a:t>
            </a:r>
          </a:p>
          <a:p>
            <a:pPr>
              <a:buClr>
                <a:srgbClr val="ED8B00"/>
              </a:buClr>
              <a:buFont typeface="Wingdings" panose="05000000000000000000" pitchFamily="2" charset="2"/>
              <a:buChar char="ü"/>
            </a:pPr>
            <a:endParaRPr lang="pt-BR" sz="2000" dirty="0"/>
          </a:p>
          <a:p>
            <a:pPr lvl="1">
              <a:buClr>
                <a:srgbClr val="ED8B00"/>
              </a:buClr>
              <a:buFont typeface="Wingdings" panose="05000000000000000000" pitchFamily="2" charset="2"/>
              <a:buChar char="§"/>
            </a:pPr>
            <a:r>
              <a:rPr lang="pt-BR" sz="1600" dirty="0"/>
              <a:t>Lida com grande volume de dados;</a:t>
            </a:r>
          </a:p>
          <a:p>
            <a:pPr lvl="1">
              <a:buClr>
                <a:srgbClr val="ED8B00"/>
              </a:buClr>
              <a:buFont typeface="Wingdings" panose="05000000000000000000" pitchFamily="2" charset="2"/>
              <a:buChar char="§"/>
            </a:pPr>
            <a:r>
              <a:rPr lang="pt-BR" sz="1600" dirty="0"/>
              <a:t>Intenso uso de modelos e ferramentas de manipulação</a:t>
            </a:r>
          </a:p>
          <a:p>
            <a:pPr lvl="1">
              <a:buClr>
                <a:srgbClr val="ED8B00"/>
              </a:buClr>
              <a:buFont typeface="Wingdings" panose="05000000000000000000" pitchFamily="2" charset="2"/>
              <a:buChar char="§"/>
            </a:pPr>
            <a:r>
              <a:rPr lang="pt-BR" sz="1600" dirty="0"/>
              <a:t>Interfaces com orientação gráfica e textual;</a:t>
            </a:r>
          </a:p>
          <a:p>
            <a:pPr lvl="1">
              <a:buClr>
                <a:srgbClr val="ED8B00"/>
              </a:buClr>
              <a:buFont typeface="Wingdings" panose="05000000000000000000" pitchFamily="2" charset="2"/>
              <a:buChar char="§"/>
            </a:pPr>
            <a:r>
              <a:rPr lang="pt-BR" sz="1600" dirty="0"/>
              <a:t>Alto grau de parametrização.</a:t>
            </a:r>
          </a:p>
          <a:p>
            <a:pPr lvl="1">
              <a:buClr>
                <a:srgbClr val="ED8B00"/>
              </a:buClr>
              <a:buFont typeface="Wingdings" panose="05000000000000000000" pitchFamily="2" charset="2"/>
              <a:buChar char="§"/>
            </a:pPr>
            <a:r>
              <a:rPr lang="pt-BR" sz="1600" dirty="0"/>
              <a:t>Ferramentas de simulação, análise estatísticas e </a:t>
            </a:r>
          </a:p>
          <a:p>
            <a:pPr lvl="1">
              <a:buClr>
                <a:srgbClr val="ED8B00"/>
              </a:buClr>
              <a:buFont typeface="Wingdings" panose="05000000000000000000" pitchFamily="2" charset="2"/>
              <a:buChar char="§"/>
            </a:pPr>
            <a:r>
              <a:rPr lang="pt-BR" sz="1600" dirty="0"/>
              <a:t>análise de sensibilidade;</a:t>
            </a:r>
          </a:p>
        </p:txBody>
      </p:sp>
      <p:pic>
        <p:nvPicPr>
          <p:cNvPr id="9" name="Imagem 8">
            <a:extLst>
              <a:ext uri="{FF2B5EF4-FFF2-40B4-BE49-F238E27FC236}">
                <a16:creationId xmlns:a16="http://schemas.microsoft.com/office/drawing/2014/main" id="{2F9EAA50-187D-43FF-8782-E20A289ABE28}"/>
              </a:ext>
            </a:extLst>
          </p:cNvPr>
          <p:cNvPicPr>
            <a:picLocks noChangeAspect="1"/>
          </p:cNvPicPr>
          <p:nvPr/>
        </p:nvPicPr>
        <p:blipFill>
          <a:blip r:embed="rId4"/>
          <a:stretch>
            <a:fillRect/>
          </a:stretch>
        </p:blipFill>
        <p:spPr>
          <a:xfrm>
            <a:off x="5423451" y="4743450"/>
            <a:ext cx="3326365" cy="1643500"/>
          </a:xfrm>
          <a:prstGeom prst="rect">
            <a:avLst/>
          </a:prstGeom>
        </p:spPr>
      </p:pic>
    </p:spTree>
    <p:extLst>
      <p:ext uri="{BB962C8B-B14F-4D97-AF65-F5344CB8AC3E}">
        <p14:creationId xmlns:p14="http://schemas.microsoft.com/office/powerpoint/2010/main" val="283414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SIE</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977588"/>
            <a:ext cx="7886700" cy="3575806"/>
          </a:xfrm>
        </p:spPr>
        <p:txBody>
          <a:bodyPr>
            <a:normAutofit/>
          </a:bodyPr>
          <a:lstStyle/>
          <a:p>
            <a:pPr>
              <a:buClr>
                <a:srgbClr val="ED8B00"/>
              </a:buClr>
              <a:buFont typeface="Wingdings" panose="05000000000000000000" pitchFamily="2" charset="2"/>
              <a:buChar char="ü"/>
            </a:pPr>
            <a:r>
              <a:rPr lang="pt-BR" sz="2000" b="1" dirty="0"/>
              <a:t> SIE– Sistemas  de informações executivas(EIS): </a:t>
            </a:r>
            <a:r>
              <a:rPr lang="pt-BR" sz="2000" dirty="0"/>
              <a:t>Com base nos dados existentes nos </a:t>
            </a:r>
            <a:r>
              <a:rPr lang="pt-BR" sz="2000" dirty="0" err="1"/>
              <a:t>SPT’s</a:t>
            </a:r>
            <a:r>
              <a:rPr lang="pt-BR" sz="2000" dirty="0"/>
              <a:t>, nas informações disponíveis nos SIG e em informações coletadas de fontes externas à organização, é possível construir sistemas de informação voltados para a alta gerência que são chamados de sistemas  de informações executivas-SIE que permitem que o executivo tenha ou ganhe acesso às informações internas e externas à organização que sejam relevantes para controlar os fatores críticos de sucesso.</a:t>
            </a:r>
          </a:p>
        </p:txBody>
      </p:sp>
      <p:pic>
        <p:nvPicPr>
          <p:cNvPr id="10" name="Imagem 9">
            <a:extLst>
              <a:ext uri="{FF2B5EF4-FFF2-40B4-BE49-F238E27FC236}">
                <a16:creationId xmlns:a16="http://schemas.microsoft.com/office/drawing/2014/main" id="{BB37B988-9454-4547-874E-1FA7504D01E1}"/>
              </a:ext>
            </a:extLst>
          </p:cNvPr>
          <p:cNvPicPr>
            <a:picLocks noChangeAspect="1"/>
          </p:cNvPicPr>
          <p:nvPr/>
        </p:nvPicPr>
        <p:blipFill>
          <a:blip r:embed="rId4"/>
          <a:stretch>
            <a:fillRect/>
          </a:stretch>
        </p:blipFill>
        <p:spPr>
          <a:xfrm>
            <a:off x="5198195" y="4344511"/>
            <a:ext cx="3375025" cy="2072383"/>
          </a:xfrm>
          <a:prstGeom prst="rect">
            <a:avLst/>
          </a:prstGeom>
        </p:spPr>
      </p:pic>
    </p:spTree>
    <p:extLst>
      <p:ext uri="{BB962C8B-B14F-4D97-AF65-F5344CB8AC3E}">
        <p14:creationId xmlns:p14="http://schemas.microsoft.com/office/powerpoint/2010/main" val="3687422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SIE</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724025"/>
            <a:ext cx="7886700" cy="4391025"/>
          </a:xfrm>
        </p:spPr>
        <p:txBody>
          <a:bodyPr>
            <a:noAutofit/>
          </a:bodyPr>
          <a:lstStyle/>
          <a:p>
            <a:pPr>
              <a:buClr>
                <a:srgbClr val="ED8B00"/>
              </a:buClr>
              <a:buFont typeface="Wingdings" panose="05000000000000000000" pitchFamily="2" charset="2"/>
              <a:buChar char="ü"/>
            </a:pPr>
            <a:r>
              <a:rPr lang="pt-BR" sz="2000" b="1" dirty="0"/>
              <a:t> SIE– Sistemas  de informações executivas(EIS): </a:t>
            </a:r>
            <a:r>
              <a:rPr lang="pt-BR" sz="2000" dirty="0"/>
              <a:t>Andrade, </a:t>
            </a:r>
            <a:r>
              <a:rPr lang="pt-BR" sz="2000" dirty="0" err="1"/>
              <a:t>Audy</a:t>
            </a:r>
            <a:r>
              <a:rPr lang="pt-BR" sz="2000" dirty="0"/>
              <a:t> e Cidral (2005) apresentam uma descrição desses sistemas através de suas funções:</a:t>
            </a:r>
          </a:p>
          <a:p>
            <a:pPr lvl="1">
              <a:buClr>
                <a:srgbClr val="ED8B00"/>
              </a:buClr>
              <a:buFont typeface="Wingdings" panose="05000000000000000000" pitchFamily="2" charset="2"/>
              <a:buChar char="§"/>
            </a:pPr>
            <a:r>
              <a:rPr lang="pt-BR" sz="1600" b="1" dirty="0"/>
              <a:t>Coleta: </a:t>
            </a:r>
            <a:r>
              <a:rPr lang="pt-BR" sz="1600" dirty="0"/>
              <a:t>representam a realidade interna e externa da organização.</a:t>
            </a:r>
          </a:p>
          <a:p>
            <a:pPr lvl="1">
              <a:buClr>
                <a:srgbClr val="ED8B00"/>
              </a:buClr>
              <a:buFont typeface="Wingdings" panose="05000000000000000000" pitchFamily="2" charset="2"/>
              <a:buChar char="§"/>
            </a:pPr>
            <a:r>
              <a:rPr lang="pt-BR" sz="1600" b="1" dirty="0"/>
              <a:t>Processamento</a:t>
            </a:r>
            <a:r>
              <a:rPr lang="pt-BR" sz="1600" dirty="0"/>
              <a:t>: procedimentos que permitem utilizar dados alimentados em outros sistemas e a alimentação de dados externos para efetivas comparações.</a:t>
            </a:r>
          </a:p>
          <a:p>
            <a:pPr lvl="1">
              <a:buClr>
                <a:srgbClr val="ED8B00"/>
              </a:buClr>
              <a:buFont typeface="Wingdings" panose="05000000000000000000" pitchFamily="2" charset="2"/>
              <a:buChar char="§"/>
            </a:pPr>
            <a:r>
              <a:rPr lang="pt-BR" sz="1600" b="1" dirty="0"/>
              <a:t>Armazenamento</a:t>
            </a:r>
            <a:r>
              <a:rPr lang="pt-BR" sz="1600" dirty="0"/>
              <a:t>: guardam valores alimentados por outros sistemas e dados comparativos informados pelo gestor.</a:t>
            </a:r>
          </a:p>
          <a:p>
            <a:pPr lvl="1">
              <a:buClr>
                <a:srgbClr val="ED8B00"/>
              </a:buClr>
              <a:buFont typeface="Wingdings" panose="05000000000000000000" pitchFamily="2" charset="2"/>
              <a:buChar char="§"/>
            </a:pPr>
            <a:r>
              <a:rPr lang="pt-BR" sz="1600" b="1" dirty="0"/>
              <a:t>Distribuição</a:t>
            </a:r>
            <a:r>
              <a:rPr lang="pt-BR" sz="1600" dirty="0"/>
              <a:t>: os resultados gerados são apresentados em forma de gráficos e relatórios.</a:t>
            </a:r>
          </a:p>
          <a:p>
            <a:pPr lvl="1">
              <a:buClr>
                <a:srgbClr val="ED8B00"/>
              </a:buClr>
              <a:buFont typeface="Wingdings" panose="05000000000000000000" pitchFamily="2" charset="2"/>
              <a:buChar char="§"/>
            </a:pPr>
            <a:r>
              <a:rPr lang="pt-BR" sz="1600" b="1" dirty="0"/>
              <a:t>Feedback</a:t>
            </a:r>
            <a:r>
              <a:rPr lang="pt-BR" sz="1600" dirty="0"/>
              <a:t>: por serem interativos, esses sistemas permitem controles como indicadores de falhas e fuga das metas.</a:t>
            </a:r>
          </a:p>
          <a:p>
            <a:pPr>
              <a:buClr>
                <a:srgbClr val="ED8B00"/>
              </a:buClr>
              <a:buFont typeface="Wingdings" panose="05000000000000000000" pitchFamily="2" charset="2"/>
              <a:buChar char="ü"/>
            </a:pPr>
            <a:endParaRPr lang="pt-BR" sz="2000" dirty="0"/>
          </a:p>
        </p:txBody>
      </p:sp>
    </p:spTree>
    <p:extLst>
      <p:ext uri="{BB962C8B-B14F-4D97-AF65-F5344CB8AC3E}">
        <p14:creationId xmlns:p14="http://schemas.microsoft.com/office/powerpoint/2010/main" val="2812164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SIE</a:t>
            </a:r>
          </a:p>
        </p:txBody>
      </p:sp>
      <p:sp>
        <p:nvSpPr>
          <p:cNvPr id="9" name="Retângulo com Canto Diagonal Aparado 3">
            <a:extLst>
              <a:ext uri="{FF2B5EF4-FFF2-40B4-BE49-F238E27FC236}">
                <a16:creationId xmlns:a16="http://schemas.microsoft.com/office/drawing/2014/main" id="{B0374577-14EC-4476-AC36-7D6CBBCB5D97}"/>
              </a:ext>
            </a:extLst>
          </p:cNvPr>
          <p:cNvSpPr/>
          <p:nvPr/>
        </p:nvSpPr>
        <p:spPr>
          <a:xfrm>
            <a:off x="390526" y="2857500"/>
            <a:ext cx="8391524" cy="1717502"/>
          </a:xfrm>
          <a:prstGeom prst="snip2Diag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tlCol="0" anchor="ctr"/>
          <a:lstStyle/>
          <a:p>
            <a:pPr algn="ctr"/>
            <a:r>
              <a:rPr lang="pt-BR" dirty="0"/>
              <a:t>Os Sistemas de Informação Executiva (SIE) podem ser desenvolvidos para as</a:t>
            </a:r>
          </a:p>
          <a:p>
            <a:pPr algn="ctr"/>
            <a:r>
              <a:rPr lang="pt-BR" dirty="0"/>
              <a:t>mais diversas situações. Como são destinados a atender aos gestores de nível estratégico, os sistemas são construídos conforme a atividade principal da empresa. Têm como característica básica a capacidade de “</a:t>
            </a:r>
            <a:r>
              <a:rPr lang="pt-BR" dirty="0" err="1"/>
              <a:t>drill-down</a:t>
            </a:r>
            <a:r>
              <a:rPr lang="pt-BR" dirty="0"/>
              <a:t>”, que é um recurso de aprofundamento dos detalhes.</a:t>
            </a:r>
          </a:p>
        </p:txBody>
      </p:sp>
    </p:spTree>
    <p:extLst>
      <p:ext uri="{BB962C8B-B14F-4D97-AF65-F5344CB8AC3E}">
        <p14:creationId xmlns:p14="http://schemas.microsoft.com/office/powerpoint/2010/main" val="40641847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SIE</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552450" y="2466975"/>
            <a:ext cx="7886700" cy="4391025"/>
          </a:xfrm>
        </p:spPr>
        <p:txBody>
          <a:bodyPr>
            <a:noAutofit/>
          </a:bodyPr>
          <a:lstStyle/>
          <a:p>
            <a:pPr>
              <a:buClr>
                <a:srgbClr val="ED8B00"/>
              </a:buClr>
              <a:buFont typeface="Wingdings" panose="05000000000000000000" pitchFamily="2" charset="2"/>
              <a:buChar char="ü"/>
            </a:pPr>
            <a:r>
              <a:rPr lang="pt-BR" sz="2000" b="1" dirty="0"/>
              <a:t> SIE– Sistemas  de informações executivas(EIS): </a:t>
            </a:r>
            <a:r>
              <a:rPr lang="pt-BR" sz="2000" dirty="0"/>
              <a:t>Os SIE começam a ser desenvolvidos nas organizações nos estágios avançados de administração de sistemas de informação. </a:t>
            </a:r>
          </a:p>
          <a:p>
            <a:pPr>
              <a:buClr>
                <a:srgbClr val="ED8B00"/>
              </a:buClr>
              <a:buFont typeface="Wingdings" panose="05000000000000000000" pitchFamily="2" charset="2"/>
              <a:buChar char="ü"/>
            </a:pPr>
            <a:r>
              <a:rPr lang="pt-BR" sz="2000" dirty="0"/>
              <a:t>Nestes estágios, os sistemas de informação existentes refletem o fluxo de informações da organização, o usuário participa integralmente do desenvolvimento dos sistemas, as informações passam a ser consideradas patrimônio da organização, o crescimento da informática é ordenado, a informática passa a ter função de apoio estratégico para a organização e não se tomam decisões sem base nas informações produzidas por um EIS.</a:t>
            </a:r>
          </a:p>
          <a:p>
            <a:pPr>
              <a:buClr>
                <a:srgbClr val="ED8B00"/>
              </a:buClr>
              <a:buFont typeface="Wingdings" panose="05000000000000000000" pitchFamily="2" charset="2"/>
              <a:buChar char="ü"/>
            </a:pPr>
            <a:endParaRPr lang="pt-BR" sz="2000" dirty="0"/>
          </a:p>
        </p:txBody>
      </p:sp>
    </p:spTree>
    <p:extLst>
      <p:ext uri="{BB962C8B-B14F-4D97-AF65-F5344CB8AC3E}">
        <p14:creationId xmlns:p14="http://schemas.microsoft.com/office/powerpoint/2010/main" val="1909443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SIE</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796613"/>
            <a:ext cx="7886700" cy="4391025"/>
          </a:xfrm>
        </p:spPr>
        <p:txBody>
          <a:bodyPr>
            <a:noAutofit/>
          </a:bodyPr>
          <a:lstStyle/>
          <a:p>
            <a:pPr>
              <a:buClr>
                <a:srgbClr val="ED8B00"/>
              </a:buClr>
              <a:buFont typeface="Wingdings" panose="05000000000000000000" pitchFamily="2" charset="2"/>
              <a:buChar char="ü"/>
            </a:pPr>
            <a:r>
              <a:rPr lang="pt-BR" sz="2000" b="1" dirty="0"/>
              <a:t> SIE– Sistemas  de informações executivas(EIS): </a:t>
            </a:r>
            <a:r>
              <a:rPr lang="pt-BR" sz="2000" dirty="0">
                <a:cs typeface="Times New Roman" panose="02020603050405020304" pitchFamily="18" charset="0"/>
              </a:rPr>
              <a:t>As principais funções e características desses sistemas são:</a:t>
            </a:r>
          </a:p>
          <a:p>
            <a:pPr marL="0" indent="0">
              <a:buNone/>
            </a:pPr>
            <a:r>
              <a:rPr lang="pt-BR" sz="2000" dirty="0">
                <a:cs typeface="Times New Roman" panose="02020603050405020304" pitchFamily="18" charset="0"/>
              </a:rPr>
              <a:t> </a:t>
            </a:r>
          </a:p>
          <a:p>
            <a:pPr lvl="1">
              <a:buClr>
                <a:srgbClr val="ED8B00"/>
              </a:buClr>
              <a:buFont typeface="Wingdings" panose="05000000000000000000" pitchFamily="2" charset="2"/>
              <a:buChar char="§"/>
            </a:pPr>
            <a:r>
              <a:rPr lang="pt-BR" sz="2000" dirty="0">
                <a:cs typeface="Times New Roman" panose="02020603050405020304" pitchFamily="18" charset="0"/>
              </a:rPr>
              <a:t>projetados para atender executivos;</a:t>
            </a:r>
          </a:p>
          <a:p>
            <a:pPr lvl="1">
              <a:buClr>
                <a:srgbClr val="ED8B00"/>
              </a:buClr>
              <a:buFont typeface="Wingdings" panose="05000000000000000000" pitchFamily="2" charset="2"/>
              <a:buChar char="§"/>
            </a:pPr>
            <a:r>
              <a:rPr lang="pt-BR" sz="2000" dirty="0">
                <a:cs typeface="Times New Roman" panose="02020603050405020304" pitchFamily="18" charset="0"/>
              </a:rPr>
              <a:t>gerar mapas, gráficos e dados que possam ser submetidos à análise estatística para suprir os executivos com informações comparativas, fáceis de entender;</a:t>
            </a:r>
          </a:p>
          <a:p>
            <a:pPr lvl="1">
              <a:buClr>
                <a:srgbClr val="ED8B00"/>
              </a:buClr>
              <a:buFont typeface="Wingdings" panose="05000000000000000000" pitchFamily="2" charset="2"/>
              <a:buChar char="§"/>
            </a:pPr>
            <a:r>
              <a:rPr lang="pt-BR" sz="2000" dirty="0">
                <a:cs typeface="Times New Roman" panose="02020603050405020304" pitchFamily="18" charset="0"/>
              </a:rPr>
              <a:t>fornecer dados detalhados sobre passado, presente e tendências futuras das unidades de negócios em relação ao mercado para auxiliar o processo de planejamento e de controle da organização;</a:t>
            </a:r>
          </a:p>
          <a:p>
            <a:pPr lvl="1">
              <a:buClr>
                <a:srgbClr val="ED8B00"/>
              </a:buClr>
              <a:buFont typeface="Wingdings" panose="05000000000000000000" pitchFamily="2" charset="2"/>
              <a:buChar char="§"/>
            </a:pPr>
            <a:r>
              <a:rPr lang="pt-BR" sz="2000" dirty="0">
                <a:cs typeface="Times New Roman" panose="02020603050405020304" pitchFamily="18" charset="0"/>
              </a:rPr>
              <a:t>possibilitar a análise das informações obtidas;</a:t>
            </a:r>
          </a:p>
          <a:p>
            <a:pPr>
              <a:buClr>
                <a:srgbClr val="ED8B00"/>
              </a:buClr>
              <a:buFont typeface="Wingdings" panose="05000000000000000000" pitchFamily="2" charset="2"/>
              <a:buChar char="ü"/>
            </a:pPr>
            <a:endParaRPr lang="pt-BR" sz="2000" dirty="0"/>
          </a:p>
        </p:txBody>
      </p:sp>
    </p:spTree>
    <p:extLst>
      <p:ext uri="{BB962C8B-B14F-4D97-AF65-F5344CB8AC3E}">
        <p14:creationId xmlns:p14="http://schemas.microsoft.com/office/powerpoint/2010/main" val="867977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Tipos de SI - SIE</a:t>
            </a:r>
          </a:p>
        </p:txBody>
      </p:sp>
      <p:sp>
        <p:nvSpPr>
          <p:cNvPr id="5" name="Espaço Reservado para Conteúdo 1">
            <a:extLst>
              <a:ext uri="{FF2B5EF4-FFF2-40B4-BE49-F238E27FC236}">
                <a16:creationId xmlns:a16="http://schemas.microsoft.com/office/drawing/2014/main" id="{AD98254F-9231-400E-A2D2-F5A54506EC0F}"/>
              </a:ext>
            </a:extLst>
          </p:cNvPr>
          <p:cNvSpPr>
            <a:spLocks noGrp="1"/>
          </p:cNvSpPr>
          <p:nvPr>
            <p:ph idx="1"/>
          </p:nvPr>
        </p:nvSpPr>
        <p:spPr>
          <a:xfrm>
            <a:off x="628650" y="1796613"/>
            <a:ext cx="7886700" cy="4391025"/>
          </a:xfrm>
        </p:spPr>
        <p:txBody>
          <a:bodyPr>
            <a:noAutofit/>
          </a:bodyPr>
          <a:lstStyle/>
          <a:p>
            <a:pPr>
              <a:buClr>
                <a:srgbClr val="ED8B00"/>
              </a:buClr>
              <a:buFont typeface="Wingdings" panose="05000000000000000000" pitchFamily="2" charset="2"/>
              <a:buChar char="ü"/>
            </a:pPr>
            <a:r>
              <a:rPr lang="pt-BR" sz="2000" b="1" dirty="0"/>
              <a:t> SIE– Sistemas  de informações executivas(EIS): </a:t>
            </a:r>
            <a:r>
              <a:rPr lang="pt-BR" sz="2000" dirty="0">
                <a:cs typeface="Times New Roman" panose="02020603050405020304" pitchFamily="18" charset="0"/>
              </a:rPr>
              <a:t>As principais funções e características desses sistemas são:</a:t>
            </a:r>
          </a:p>
          <a:p>
            <a:pPr marL="0" indent="0">
              <a:buNone/>
            </a:pPr>
            <a:r>
              <a:rPr lang="pt-BR" sz="2000" dirty="0">
                <a:cs typeface="Times New Roman" panose="02020603050405020304" pitchFamily="18" charset="0"/>
              </a:rPr>
              <a:t> </a:t>
            </a:r>
          </a:p>
          <a:p>
            <a:pPr lvl="1">
              <a:buClr>
                <a:srgbClr val="ED8B00"/>
              </a:buClr>
              <a:buFont typeface="Wingdings" panose="05000000000000000000" pitchFamily="2" charset="2"/>
              <a:buChar char="§"/>
            </a:pPr>
            <a:r>
              <a:rPr lang="pt-BR" sz="2000" dirty="0">
                <a:cs typeface="Times New Roman" panose="02020603050405020304" pitchFamily="18" charset="0"/>
              </a:rPr>
              <a:t>permitir que o executivo se comunique com o mundo interno e externo através de interfaces amigáveis (correio eletrônico, teleconferências, etc.) que sejam flexíveis a ponto de se ajustarem ao seu estilo pessoal;</a:t>
            </a:r>
          </a:p>
          <a:p>
            <a:pPr lvl="1">
              <a:buClr>
                <a:srgbClr val="ED8B00"/>
              </a:buClr>
              <a:buFont typeface="Wingdings" panose="05000000000000000000" pitchFamily="2" charset="2"/>
              <a:buChar char="§"/>
            </a:pPr>
            <a:r>
              <a:rPr lang="pt-BR" sz="2000" dirty="0">
                <a:cs typeface="Times New Roman" panose="02020603050405020304" pitchFamily="18" charset="0"/>
              </a:rPr>
              <a:t>oferecer ao executivo ferramentas de organização pessoal (calendários, agendas eletrônicas, etc.) e de gerenciamento de projetos, tarefas e pessoas;</a:t>
            </a:r>
          </a:p>
          <a:p>
            <a:pPr lvl="1">
              <a:buClr>
                <a:srgbClr val="ED8B00"/>
              </a:buClr>
              <a:buFont typeface="Wingdings" panose="05000000000000000000" pitchFamily="2" charset="2"/>
              <a:buChar char="§"/>
            </a:pPr>
            <a:r>
              <a:rPr lang="pt-BR" sz="2000" dirty="0">
                <a:cs typeface="Times New Roman" panose="02020603050405020304" pitchFamily="18" charset="0"/>
              </a:rPr>
              <a:t>informações de nível estratégico – indicadores de desempenho;</a:t>
            </a:r>
          </a:p>
          <a:p>
            <a:pPr lvl="1">
              <a:buClr>
                <a:srgbClr val="ED8B00"/>
              </a:buClr>
              <a:buFont typeface="Wingdings" panose="05000000000000000000" pitchFamily="2" charset="2"/>
              <a:buChar char="§"/>
            </a:pPr>
            <a:r>
              <a:rPr lang="pt-BR" sz="2000" dirty="0">
                <a:cs typeface="Times New Roman" panose="02020603050405020304" pitchFamily="18" charset="0"/>
              </a:rPr>
              <a:t>complemento dos SI atuais através da facilitação do acesso aos bancos de dados existentes (data </a:t>
            </a:r>
            <a:r>
              <a:rPr lang="pt-BR" sz="2000" dirty="0" err="1">
                <a:cs typeface="Times New Roman" panose="02020603050405020304" pitchFamily="18" charset="0"/>
              </a:rPr>
              <a:t>warehouse</a:t>
            </a:r>
            <a:r>
              <a:rPr lang="pt-BR" sz="2000" dirty="0">
                <a:cs typeface="Times New Roman" panose="02020603050405020304" pitchFamily="18" charset="0"/>
              </a:rPr>
              <a:t>, por exemplo); </a:t>
            </a:r>
          </a:p>
          <a:p>
            <a:pPr lvl="1">
              <a:buClr>
                <a:srgbClr val="ED8B00"/>
              </a:buClr>
              <a:buFont typeface="Wingdings" panose="05000000000000000000" pitchFamily="2" charset="2"/>
              <a:buChar char="§"/>
            </a:pPr>
            <a:r>
              <a:rPr lang="pt-BR" sz="2000" dirty="0">
                <a:cs typeface="Times New Roman" panose="02020603050405020304" pitchFamily="18" charset="0"/>
              </a:rPr>
              <a:t>capacidade de navegar do sintético para o detalhe</a:t>
            </a:r>
          </a:p>
          <a:p>
            <a:pPr>
              <a:buClr>
                <a:srgbClr val="ED8B00"/>
              </a:buClr>
              <a:buFont typeface="Wingdings" panose="05000000000000000000" pitchFamily="2" charset="2"/>
              <a:buChar char="ü"/>
            </a:pPr>
            <a:endParaRPr lang="pt-BR" sz="2000" dirty="0"/>
          </a:p>
        </p:txBody>
      </p:sp>
    </p:spTree>
    <p:extLst>
      <p:ext uri="{BB962C8B-B14F-4D97-AF65-F5344CB8AC3E}">
        <p14:creationId xmlns:p14="http://schemas.microsoft.com/office/powerpoint/2010/main" val="3116558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Tome nota...</a:t>
            </a:r>
          </a:p>
        </p:txBody>
      </p:sp>
      <p:pic>
        <p:nvPicPr>
          <p:cNvPr id="8" name="Imagem 7">
            <a:extLst>
              <a:ext uri="{FF2B5EF4-FFF2-40B4-BE49-F238E27FC236}">
                <a16:creationId xmlns:a16="http://schemas.microsoft.com/office/drawing/2014/main" id="{FF4BF4A8-AE59-4717-B4C4-FF037E2DF128}"/>
              </a:ext>
            </a:extLst>
          </p:cNvPr>
          <p:cNvPicPr>
            <a:picLocks noChangeAspect="1"/>
          </p:cNvPicPr>
          <p:nvPr/>
        </p:nvPicPr>
        <p:blipFill>
          <a:blip r:embed="rId4"/>
          <a:stretch>
            <a:fillRect/>
          </a:stretch>
        </p:blipFill>
        <p:spPr>
          <a:xfrm>
            <a:off x="352425" y="2185987"/>
            <a:ext cx="8488024" cy="3224213"/>
          </a:xfrm>
          <a:prstGeom prst="rect">
            <a:avLst/>
          </a:prstGeom>
        </p:spPr>
      </p:pic>
    </p:spTree>
    <p:extLst>
      <p:ext uri="{BB962C8B-B14F-4D97-AF65-F5344CB8AC3E}">
        <p14:creationId xmlns:p14="http://schemas.microsoft.com/office/powerpoint/2010/main" val="212820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Sobre a disciplina:</a:t>
            </a:r>
          </a:p>
        </p:txBody>
      </p:sp>
      <p:pic>
        <p:nvPicPr>
          <p:cNvPr id="1030" name="Picture 6">
            <a:extLst>
              <a:ext uri="{FF2B5EF4-FFF2-40B4-BE49-F238E27FC236}">
                <a16:creationId xmlns:a16="http://schemas.microsoft.com/office/drawing/2014/main" id="{06A9BDAD-ED65-4310-9CB9-B8E0C3DFB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700" y="0"/>
            <a:ext cx="5307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97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Dúvidas ou Perguntas ?</a:t>
            </a:r>
          </a:p>
        </p:txBody>
      </p:sp>
      <p:pic>
        <p:nvPicPr>
          <p:cNvPr id="4" name="Imagem 3">
            <a:extLst>
              <a:ext uri="{FF2B5EF4-FFF2-40B4-BE49-F238E27FC236}">
                <a16:creationId xmlns:a16="http://schemas.microsoft.com/office/drawing/2014/main" id="{3B86D05F-38AD-448A-B120-84486841D558}"/>
              </a:ext>
            </a:extLst>
          </p:cNvPr>
          <p:cNvPicPr>
            <a:picLocks noChangeAspect="1"/>
          </p:cNvPicPr>
          <p:nvPr/>
        </p:nvPicPr>
        <p:blipFill>
          <a:blip r:embed="rId4"/>
          <a:stretch>
            <a:fillRect/>
          </a:stretch>
        </p:blipFill>
        <p:spPr>
          <a:xfrm>
            <a:off x="1404937" y="1869674"/>
            <a:ext cx="6334125" cy="4191000"/>
          </a:xfrm>
          <a:prstGeom prst="rect">
            <a:avLst/>
          </a:prstGeom>
        </p:spPr>
      </p:pic>
    </p:spTree>
    <p:extLst>
      <p:ext uri="{BB962C8B-B14F-4D97-AF65-F5344CB8AC3E}">
        <p14:creationId xmlns:p14="http://schemas.microsoft.com/office/powerpoint/2010/main" val="625761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19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Sobre a disciplina:</a:t>
            </a:r>
          </a:p>
        </p:txBody>
      </p:sp>
      <p:pic>
        <p:nvPicPr>
          <p:cNvPr id="11" name="Picture 2">
            <a:extLst>
              <a:ext uri="{FF2B5EF4-FFF2-40B4-BE49-F238E27FC236}">
                <a16:creationId xmlns:a16="http://schemas.microsoft.com/office/drawing/2014/main" id="{866799FA-A971-4725-97E4-7BFB87BD45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 y="1894752"/>
            <a:ext cx="9144000" cy="176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543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Sobre a disciplina:</a:t>
            </a:r>
          </a:p>
        </p:txBody>
      </p:sp>
      <p:pic>
        <p:nvPicPr>
          <p:cNvPr id="1028" name="Picture 4">
            <a:extLst>
              <a:ext uri="{FF2B5EF4-FFF2-40B4-BE49-F238E27FC236}">
                <a16:creationId xmlns:a16="http://schemas.microsoft.com/office/drawing/2014/main" id="{382093C7-3F1A-494B-89D4-9F2CACF65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6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073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Sobre a disciplina:</a:t>
            </a:r>
          </a:p>
        </p:txBody>
      </p:sp>
      <p:pic>
        <p:nvPicPr>
          <p:cNvPr id="5" name="Picture 2">
            <a:extLst>
              <a:ext uri="{FF2B5EF4-FFF2-40B4-BE49-F238E27FC236}">
                <a16:creationId xmlns:a16="http://schemas.microsoft.com/office/drawing/2014/main" id="{C5D0E007-4700-4973-802B-ADD588309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175" y="0"/>
            <a:ext cx="7104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07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489F5D36-DFC3-5141-9F8E-6FACABCF76D1}"/>
              </a:ext>
            </a:extLst>
          </p:cNvPr>
          <p:cNvSpPr txBox="1">
            <a:spLocks/>
          </p:cNvSpPr>
          <p:nvPr/>
        </p:nvSpPr>
        <p:spPr>
          <a:xfrm>
            <a:off x="796637" y="471050"/>
            <a:ext cx="6089071" cy="6927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pt-BR" b="1" dirty="0">
              <a:solidFill>
                <a:schemeClr val="bg2">
                  <a:lumMod val="75000"/>
                </a:schemeClr>
              </a:solidFill>
              <a:latin typeface="+mn-lt"/>
              <a:cs typeface="Calibri" panose="020F0502020204030204" pitchFamily="34" charset="0"/>
            </a:endParaRPr>
          </a:p>
        </p:txBody>
      </p:sp>
      <p:sp>
        <p:nvSpPr>
          <p:cNvPr id="3" name="Título 1">
            <a:extLst>
              <a:ext uri="{FF2B5EF4-FFF2-40B4-BE49-F238E27FC236}">
                <a16:creationId xmlns:a16="http://schemas.microsoft.com/office/drawing/2014/main" id="{999511B9-7AEA-4BF2-BE30-16EE88BAEDEA}"/>
              </a:ext>
            </a:extLst>
          </p:cNvPr>
          <p:cNvSpPr>
            <a:spLocks noGrp="1"/>
          </p:cNvSpPr>
          <p:nvPr>
            <p:ph type="title"/>
          </p:nvPr>
        </p:nvSpPr>
        <p:spPr>
          <a:xfrm>
            <a:off x="628650" y="169139"/>
            <a:ext cx="7886700" cy="1325563"/>
          </a:xfrm>
        </p:spPr>
        <p:txBody>
          <a:bodyPr>
            <a:normAutofit/>
          </a:bodyPr>
          <a:lstStyle/>
          <a:p>
            <a:r>
              <a:rPr lang="pt-BR" sz="4000" b="1" dirty="0">
                <a:solidFill>
                  <a:schemeClr val="accent2"/>
                </a:solidFill>
                <a:latin typeface="+mn-lt"/>
                <a:ea typeface="+mn-ea"/>
                <a:cs typeface="+mn-cs"/>
              </a:rPr>
              <a:t>Sobre a disciplina:</a:t>
            </a:r>
          </a:p>
        </p:txBody>
      </p:sp>
      <p:pic>
        <p:nvPicPr>
          <p:cNvPr id="2050" name="Picture 2">
            <a:extLst>
              <a:ext uri="{FF2B5EF4-FFF2-40B4-BE49-F238E27FC236}">
                <a16:creationId xmlns:a16="http://schemas.microsoft.com/office/drawing/2014/main" id="{E54A8993-096B-4B9D-8219-C88DF7D804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15" y="0"/>
            <a:ext cx="38782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251799"/>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1688</TotalTime>
  <Words>5627</Words>
  <Application>Microsoft Office PowerPoint</Application>
  <PresentationFormat>Apresentação na tela (4:3)</PresentationFormat>
  <Paragraphs>501</Paragraphs>
  <Slides>51</Slides>
  <Notes>50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51</vt:i4>
      </vt:variant>
    </vt:vector>
  </HeadingPairs>
  <TitlesOfParts>
    <vt:vector size="56" baseType="lpstr">
      <vt:lpstr>Arial</vt:lpstr>
      <vt:lpstr>Calibri</vt:lpstr>
      <vt:lpstr>Calibri Light</vt:lpstr>
      <vt:lpstr>Wingdings</vt:lpstr>
      <vt:lpstr>Tema do Office</vt:lpstr>
      <vt:lpstr>Desenvolvimento de Sistemas de Informação </vt:lpstr>
      <vt:lpstr>Objetivos de hoje:</vt:lpstr>
      <vt:lpstr>Durante a aula...</vt:lpstr>
      <vt:lpstr>Sobre a disciplina:</vt:lpstr>
      <vt:lpstr>Sobre a disciplina:</vt:lpstr>
      <vt:lpstr>Sobre a disciplina:</vt:lpstr>
      <vt:lpstr>Sobre a disciplina:</vt:lpstr>
      <vt:lpstr>Sobre a disciplina:</vt:lpstr>
      <vt:lpstr>Sobre a disciplina:</vt:lpstr>
      <vt:lpstr>Sobre a disciplina:</vt:lpstr>
      <vt:lpstr>Sistema de Informação</vt:lpstr>
      <vt:lpstr>Características dos SI</vt:lpstr>
      <vt:lpstr>Eficácia e Eficiência em SI</vt:lpstr>
      <vt:lpstr>Dados x Informação</vt:lpstr>
      <vt:lpstr>Dados x Informação</vt:lpstr>
      <vt:lpstr>Dados x Informação</vt:lpstr>
      <vt:lpstr>Dados x Informação</vt:lpstr>
      <vt:lpstr>Conhecimento</vt:lpstr>
      <vt:lpstr>Conhecimento</vt:lpstr>
      <vt:lpstr>Tomada de Decisão</vt:lpstr>
      <vt:lpstr>Fatores que Influenciam</vt:lpstr>
      <vt:lpstr>Classificação das Decisões</vt:lpstr>
      <vt:lpstr>Classificação das Decisões</vt:lpstr>
      <vt:lpstr>Classificação das Decisões</vt:lpstr>
      <vt:lpstr>Tipos de decisões</vt:lpstr>
      <vt:lpstr>Classificação dos SI</vt:lpstr>
      <vt:lpstr>Classificação dos SI</vt:lpstr>
      <vt:lpstr>Classificação dos SI</vt:lpstr>
      <vt:lpstr>Classificação dos SI</vt:lpstr>
      <vt:lpstr>Classificação dos SI</vt:lpstr>
      <vt:lpstr>Classificação dos SI</vt:lpstr>
      <vt:lpstr>Atividade</vt:lpstr>
      <vt:lpstr>Tipos de SI - SPT </vt:lpstr>
      <vt:lpstr>Tipos de SI - SPT </vt:lpstr>
      <vt:lpstr>Tipos de SI - SPT </vt:lpstr>
      <vt:lpstr>Tipos de SI - SIG</vt:lpstr>
      <vt:lpstr>Tipos de SI - SIG</vt:lpstr>
      <vt:lpstr>Tipos de SI - SIG</vt:lpstr>
      <vt:lpstr>Relatórios SPT x Relatórios SIG</vt:lpstr>
      <vt:lpstr>Tipos de SI - SAD</vt:lpstr>
      <vt:lpstr>Tipos de SI - SAD</vt:lpstr>
      <vt:lpstr>Tipos de SI - SAD</vt:lpstr>
      <vt:lpstr>Tipos de SI - SIE</vt:lpstr>
      <vt:lpstr>Tipos de SI - SIE</vt:lpstr>
      <vt:lpstr>Tipos de SI - SIE</vt:lpstr>
      <vt:lpstr>Tipos de SI - SIE</vt:lpstr>
      <vt:lpstr>Tipos de SI - SIE</vt:lpstr>
      <vt:lpstr>Tipos de SI - SIE</vt:lpstr>
      <vt:lpstr>Tome nota...</vt:lpstr>
      <vt:lpstr>Dúvidas ou Perguntas ?</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Nicolas Martins Maciel</dc:creator>
  <cp:lastModifiedBy>ツ Lucas Scolaro</cp:lastModifiedBy>
  <cp:revision>250</cp:revision>
  <dcterms:created xsi:type="dcterms:W3CDTF">2020-08-21T15:35:10Z</dcterms:created>
  <dcterms:modified xsi:type="dcterms:W3CDTF">2022-07-25T16:58:14Z</dcterms:modified>
</cp:coreProperties>
</file>